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86" r:id="rId5"/>
    <p:sldId id="272" r:id="rId6"/>
    <p:sldId id="274" r:id="rId7"/>
    <p:sldId id="263" r:id="rId8"/>
    <p:sldId id="265" r:id="rId9"/>
    <p:sldId id="264" r:id="rId10"/>
    <p:sldId id="261" r:id="rId11"/>
    <p:sldId id="273" r:id="rId12"/>
    <p:sldId id="268" r:id="rId13"/>
    <p:sldId id="262" r:id="rId14"/>
    <p:sldId id="270" r:id="rId15"/>
    <p:sldId id="278" r:id="rId16"/>
    <p:sldId id="283" r:id="rId17"/>
    <p:sldId id="279" r:id="rId18"/>
    <p:sldId id="266" r:id="rId19"/>
    <p:sldId id="271" r:id="rId20"/>
    <p:sldId id="275" r:id="rId21"/>
    <p:sldId id="284" r:id="rId22"/>
    <p:sldId id="280" r:id="rId23"/>
    <p:sldId id="267" r:id="rId24"/>
    <p:sldId id="282" r:id="rId25"/>
    <p:sldId id="288" r:id="rId26"/>
    <p:sldId id="277" r:id="rId27"/>
    <p:sldId id="28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A5BF721-F7DF-42A2-B75D-A02B567CC053}">
          <p14:sldIdLst>
            <p14:sldId id="256"/>
            <p14:sldId id="257"/>
            <p14:sldId id="259"/>
            <p14:sldId id="286"/>
            <p14:sldId id="272"/>
            <p14:sldId id="274"/>
            <p14:sldId id="263"/>
            <p14:sldId id="265"/>
            <p14:sldId id="264"/>
            <p14:sldId id="261"/>
            <p14:sldId id="273"/>
            <p14:sldId id="268"/>
            <p14:sldId id="262"/>
            <p14:sldId id="270"/>
            <p14:sldId id="278"/>
            <p14:sldId id="283"/>
            <p14:sldId id="279"/>
            <p14:sldId id="266"/>
            <p14:sldId id="271"/>
            <p14:sldId id="275"/>
            <p14:sldId id="284"/>
            <p14:sldId id="280"/>
            <p14:sldId id="267"/>
            <p14:sldId id="282"/>
            <p14:sldId id="288"/>
            <p14:sldId id="277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915" autoAdjust="0"/>
  </p:normalViewPr>
  <p:slideViewPr>
    <p:cSldViewPr>
      <p:cViewPr>
        <p:scale>
          <a:sx n="75" d="100"/>
          <a:sy n="75" d="100"/>
        </p:scale>
        <p:origin x="-1236" y="0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cat>
            <c:strRef>
              <c:f>Foglio1!$A$2:$A$4</c:f>
              <c:strCache>
                <c:ptCount val="3"/>
                <c:pt idx="0">
                  <c:v>Torre Guaceto (2.200 ha)</c:v>
                </c:pt>
                <c:pt idx="1">
                  <c:v>Porto Cesareo (16.654 ha)</c:v>
                </c:pt>
                <c:pt idx="2">
                  <c:v>Zakynthos (8.331 ha)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15</c:v>
                </c:pt>
                <c:pt idx="1">
                  <c:v>7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02368"/>
        <c:axId val="40673856"/>
      </c:barChart>
      <c:catAx>
        <c:axId val="4140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40673856"/>
        <c:crosses val="autoZero"/>
        <c:auto val="1"/>
        <c:lblAlgn val="ctr"/>
        <c:lblOffset val="100"/>
        <c:noMultiLvlLbl val="0"/>
      </c:catAx>
      <c:valAx>
        <c:axId val="40673856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140236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0A21B-DF2F-45AC-9778-13EADCC48A60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DD72-3905-4F9A-BE66-92A8B2B6DF7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DD72-3905-4F9A-BE66-92A8B2B6DF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DD72-3905-4F9A-BE66-92A8B2B6DF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DD72-3905-4F9A-BE66-92A8B2B6DF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5F1-C6C2-4804-A3C3-494620542699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8586-34D0-42E3-AB26-D565585407E7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7EBD-DADB-4A69-B80B-94685E7FC9D4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ADF8-BC24-4A11-952F-5C3ABF49A3BF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BE9E-BF6B-437E-ADAF-2D5C9CDC897C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7C8-F5A2-4FA8-8DD4-9E7A7DDB037A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1DD8-D7FB-4DD7-AFE8-BA39204EDCE5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FD7B-79E4-4C73-A8B7-478BE6BB45BE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2636-AC0E-4366-8315-F6FCC32B947B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80DA-441A-4F04-9DBF-A909113727DC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4D53-5B8C-48E6-8F5E-F484BC780FCF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C0DB-8213-4D22-9F1A-012DAFC871ED}" type="datetime1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04448" cy="2767931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Profili organizzativi, manageriali e strategici delle </a:t>
            </a:r>
            <a:r>
              <a:rPr lang="it-IT" dirty="0" smtClean="0">
                <a:solidFill>
                  <a:srgbClr val="002060"/>
                </a:solidFill>
              </a:rPr>
              <a:t>Aree Marine Protette: casi </a:t>
            </a:r>
            <a:r>
              <a:rPr lang="it-IT" dirty="0">
                <a:solidFill>
                  <a:srgbClr val="002060"/>
                </a:solidFill>
              </a:rPr>
              <a:t>di </a:t>
            </a:r>
            <a:r>
              <a:rPr lang="it-IT" dirty="0" smtClean="0">
                <a:solidFill>
                  <a:srgbClr val="002060"/>
                </a:solidFill>
              </a:rPr>
              <a:t>studio </a:t>
            </a:r>
            <a:r>
              <a:rPr lang="it-IT" dirty="0">
                <a:solidFill>
                  <a:srgbClr val="002060"/>
                </a:solidFill>
              </a:rPr>
              <a:t>nel Basso </a:t>
            </a:r>
            <a:r>
              <a:rPr lang="it-IT" dirty="0" smtClean="0">
                <a:solidFill>
                  <a:srgbClr val="002060"/>
                </a:solidFill>
              </a:rPr>
              <a:t>Adriatico </a:t>
            </a:r>
            <a:r>
              <a:rPr lang="it-IT" dirty="0">
                <a:solidFill>
                  <a:srgbClr val="002060"/>
                </a:solidFill>
              </a:rPr>
              <a:t>e nello </a:t>
            </a:r>
            <a:r>
              <a:rPr lang="it-IT" dirty="0" smtClean="0">
                <a:solidFill>
                  <a:srgbClr val="002060"/>
                </a:solidFill>
              </a:rPr>
              <a:t>Ionio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892480" cy="14401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Claudia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Scianna</a:t>
            </a:r>
            <a:r>
              <a:rPr lang="en-US" sz="26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Federico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Niccolini</a:t>
            </a:r>
            <a:r>
              <a:rPr lang="en-US" sz="26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Steven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Gaines</a:t>
            </a:r>
            <a:r>
              <a:rPr lang="en-US" sz="26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Paolo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Guidetti</a:t>
            </a:r>
            <a:r>
              <a:rPr lang="en-US" sz="26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en-US" sz="26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ECOMERS Lab, 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Nice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Sophia 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Antipolis, Francia</a:t>
            </a:r>
          </a:p>
          <a:p>
            <a:pPr algn="l"/>
            <a:r>
              <a:rPr lang="fr-FR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 </a:t>
            </a: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Dipartimento di Economia e </a:t>
            </a:r>
            <a:r>
              <a:rPr lang="it-I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iritto, Università degli studi di Macerata, Italia</a:t>
            </a:r>
          </a:p>
          <a:p>
            <a:pPr lvl="0" algn="l"/>
            <a:r>
              <a:rPr lang="it-IT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2200" dirty="0" smtClean="0"/>
              <a:t>Bren School, University </a:t>
            </a:r>
            <a:r>
              <a:rPr lang="en-US" sz="2200" dirty="0"/>
              <a:t>of California, Santa </a:t>
            </a:r>
            <a:r>
              <a:rPr lang="en-US" sz="2200" dirty="0" smtClean="0"/>
              <a:t>Barbara, USA</a:t>
            </a:r>
            <a:endParaRPr lang="en-US" sz="2200" dirty="0"/>
          </a:p>
          <a:p>
            <a:pPr algn="l"/>
            <a:endParaRPr lang="it-IT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C:\Users\Claudia\Desktop\Lavoro Nizza\Seminari-presentazioni\Seminario Giugno 2014\Immagini\Universite de N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19050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udia\Desktop\Lavoro Nizza\Seminari-presentazioni\Seminario Giugno 2014\Immagini\Macera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28670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http://www.aw.id.ucsb.edu/logos/images/ucsbwave_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50708"/>
            <a:ext cx="2160240" cy="11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2265" y="71920"/>
            <a:ext cx="6597440" cy="720081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Modalità</a:t>
            </a:r>
            <a:r>
              <a:rPr lang="en-US" dirty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rilevazione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dati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467544" y="764704"/>
            <a:ext cx="828092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b="1" dirty="0" err="1" smtClean="0">
                <a:solidFill>
                  <a:srgbClr val="0033CC"/>
                </a:solidFill>
              </a:rPr>
              <a:t>Contatto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iniziale</a:t>
            </a:r>
            <a:r>
              <a:rPr lang="en-US" dirty="0" smtClean="0">
                <a:solidFill>
                  <a:srgbClr val="0033CC"/>
                </a:solidFill>
              </a:rPr>
              <a:t>: email con </a:t>
            </a:r>
            <a:r>
              <a:rPr lang="en-US" dirty="0" err="1" smtClean="0">
                <a:solidFill>
                  <a:srgbClr val="0033CC"/>
                </a:solidFill>
              </a:rPr>
              <a:t>presentazione</a:t>
            </a:r>
            <a:r>
              <a:rPr lang="en-US" dirty="0" smtClean="0">
                <a:solidFill>
                  <a:srgbClr val="0033CC"/>
                </a:solidFill>
              </a:rPr>
              <a:t> del </a:t>
            </a:r>
            <a:r>
              <a:rPr lang="en-US" dirty="0" err="1" smtClean="0">
                <a:solidFill>
                  <a:srgbClr val="0033CC"/>
                </a:solidFill>
              </a:rPr>
              <a:t>progetto</a:t>
            </a:r>
            <a:r>
              <a:rPr lang="en-US" dirty="0" smtClean="0">
                <a:solidFill>
                  <a:srgbClr val="0033CC"/>
                </a:solidFill>
              </a:rPr>
              <a:t> e </a:t>
            </a:r>
            <a:r>
              <a:rPr lang="en-US" dirty="0" err="1" smtClean="0">
                <a:solidFill>
                  <a:srgbClr val="0033CC"/>
                </a:solidFill>
              </a:rPr>
              <a:t>dell’intervistatrice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b="1" dirty="0" err="1" smtClean="0">
                <a:solidFill>
                  <a:srgbClr val="0033CC"/>
                </a:solidFill>
              </a:rPr>
              <a:t>Strumento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en-US" dirty="0" err="1">
                <a:solidFill>
                  <a:srgbClr val="0033CC"/>
                </a:solidFill>
              </a:rPr>
              <a:t>i</a:t>
            </a:r>
            <a:r>
              <a:rPr lang="en-US" dirty="0" err="1" smtClean="0">
                <a:solidFill>
                  <a:srgbClr val="0033CC"/>
                </a:solidFill>
              </a:rPr>
              <a:t>ntervista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faccia</a:t>
            </a:r>
            <a:r>
              <a:rPr lang="en-US" dirty="0" smtClean="0">
                <a:solidFill>
                  <a:srgbClr val="0033CC"/>
                </a:solidFill>
              </a:rPr>
              <a:t> a </a:t>
            </a:r>
            <a:r>
              <a:rPr lang="en-US" dirty="0" err="1" smtClean="0">
                <a:solidFill>
                  <a:srgbClr val="0033CC"/>
                </a:solidFill>
              </a:rPr>
              <a:t>faccia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tramite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questionatiorio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standardizzato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laudia\Desktop\Lavoro Nizza\Congressi-Workshop\Macerata 2015\Quest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 r="51049" b="6949"/>
          <a:stretch/>
        </p:blipFill>
        <p:spPr bwMode="auto">
          <a:xfrm>
            <a:off x="1381813" y="3342369"/>
            <a:ext cx="3190187" cy="324024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audia\Desktop\Lavoro Nizza\Congressi-Workshop\Macerata 2015\Quest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" r="70448" b="81676"/>
          <a:stretch/>
        </p:blipFill>
        <p:spPr bwMode="auto">
          <a:xfrm>
            <a:off x="4586140" y="3342369"/>
            <a:ext cx="3154212" cy="324574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9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1024" y="-99392"/>
            <a:ext cx="483488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Variabili</a:t>
            </a:r>
            <a:r>
              <a:rPr lang="en-US" dirty="0" smtClean="0">
                <a:solidFill>
                  <a:srgbClr val="002060"/>
                </a:solidFill>
              </a:rPr>
              <a:t> considerate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1326247"/>
            <a:ext cx="7188926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chemeClr val="bg1"/>
                </a:solidFill>
              </a:rPr>
              <a:t>Variabili organizzative “</a:t>
            </a:r>
            <a:r>
              <a:rPr lang="it-IT" sz="2800" b="1" u="sng" dirty="0" err="1" smtClean="0">
                <a:solidFill>
                  <a:schemeClr val="bg1"/>
                </a:solidFill>
              </a:rPr>
              <a:t>stricto</a:t>
            </a:r>
            <a:r>
              <a:rPr lang="it-IT" sz="2800" b="1" u="sng" dirty="0" smtClean="0">
                <a:solidFill>
                  <a:schemeClr val="bg1"/>
                </a:solidFill>
              </a:rPr>
              <a:t> </a:t>
            </a:r>
            <a:r>
              <a:rPr lang="it-IT" sz="2800" b="1" u="sng" dirty="0" err="1" smtClean="0">
                <a:solidFill>
                  <a:schemeClr val="bg1"/>
                </a:solidFill>
              </a:rPr>
              <a:t>sensu</a:t>
            </a:r>
            <a:r>
              <a:rPr lang="it-IT" sz="2800" b="1" u="sng" dirty="0" smtClean="0">
                <a:solidFill>
                  <a:schemeClr val="bg1"/>
                </a:solidFill>
              </a:rPr>
              <a:t>”</a:t>
            </a:r>
            <a:r>
              <a:rPr lang="it-IT" sz="2800" b="1" dirty="0" smtClean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Tipologia ente gestore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Gerarchia (numero livelli e loro composizione)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Tipologia contratto direttore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Numero di impiegati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3861048"/>
            <a:ext cx="6336704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chemeClr val="bg1"/>
                </a:solidFill>
              </a:rPr>
              <a:t>Variabili strategiche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i="1" dirty="0" smtClean="0">
                <a:solidFill>
                  <a:schemeClr val="bg1"/>
                </a:solidFill>
              </a:rPr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i="1" dirty="0" smtClean="0">
                <a:solidFill>
                  <a:schemeClr val="bg1"/>
                </a:solidFill>
              </a:rPr>
              <a:t>Mission</a:t>
            </a:r>
            <a:r>
              <a:rPr lang="it-IT" sz="2800" dirty="0" smtClean="0">
                <a:solidFill>
                  <a:schemeClr val="bg1"/>
                </a:solidFill>
              </a:rPr>
              <a:t> e finalità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i="1" dirty="0" smtClean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Strategie (</a:t>
            </a:r>
            <a:r>
              <a:rPr lang="it-IT" sz="2800" i="1" dirty="0" err="1" smtClean="0">
                <a:solidFill>
                  <a:schemeClr val="bg1"/>
                </a:solidFill>
              </a:rPr>
              <a:t>enforcement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e monitoraggio)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5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664" y="44625"/>
            <a:ext cx="8820472" cy="79208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Inquadramento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legislativo</a:t>
            </a:r>
            <a:r>
              <a:rPr lang="en-US" dirty="0" smtClean="0">
                <a:solidFill>
                  <a:srgbClr val="002060"/>
                </a:solidFill>
              </a:rPr>
              <a:t> e design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24637" y="5149641"/>
            <a:ext cx="8965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Regolamentazione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3000" dirty="0" smtClean="0"/>
              <a:t>                  </a:t>
            </a:r>
            <a:r>
              <a:rPr lang="en-US" sz="3000" dirty="0" smtClean="0">
                <a:solidFill>
                  <a:srgbClr val="0033CC"/>
                </a:solidFill>
              </a:rPr>
              <a:t>Permanente</a:t>
            </a:r>
            <a:r>
              <a:rPr lang="en-US" sz="3000" dirty="0" smtClean="0"/>
              <a:t>        </a:t>
            </a:r>
            <a:r>
              <a:rPr lang="en-US" sz="3000" dirty="0" err="1" smtClean="0">
                <a:solidFill>
                  <a:srgbClr val="00B050"/>
                </a:solidFill>
              </a:rPr>
              <a:t>Permanente</a:t>
            </a:r>
            <a:r>
              <a:rPr lang="en-US" sz="3000" dirty="0" smtClean="0"/>
              <a:t>           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Stagionale</a:t>
            </a: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2762" y="3196714"/>
            <a:ext cx="897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Zonazione</a:t>
            </a:r>
            <a:r>
              <a:rPr lang="en-US" sz="3000" dirty="0" smtClean="0"/>
              <a:t>      </a:t>
            </a:r>
            <a:r>
              <a:rPr lang="en-US" sz="2600" dirty="0" smtClean="0">
                <a:solidFill>
                  <a:srgbClr val="0033CC"/>
                </a:solidFill>
              </a:rPr>
              <a:t>2 Zone A                </a:t>
            </a:r>
            <a:r>
              <a:rPr lang="en-US" sz="2600" dirty="0" smtClean="0">
                <a:solidFill>
                  <a:srgbClr val="00B050"/>
                </a:solidFill>
              </a:rPr>
              <a:t>2 Zone A                     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Zona A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</a:t>
            </a:r>
            <a:r>
              <a:rPr lang="en-US" sz="2600" dirty="0" smtClean="0">
                <a:solidFill>
                  <a:srgbClr val="0033CC"/>
                </a:solidFill>
              </a:rPr>
              <a:t>1 Zona B                </a:t>
            </a:r>
            <a:r>
              <a:rPr lang="en-US" sz="2600" dirty="0" smtClean="0">
                <a:solidFill>
                  <a:srgbClr val="00B050"/>
                </a:solidFill>
              </a:rPr>
              <a:t>2 Zone B                     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Zona B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</a:t>
            </a:r>
            <a:r>
              <a:rPr lang="en-US" sz="2600" dirty="0" smtClean="0">
                <a:solidFill>
                  <a:srgbClr val="0033CC"/>
                </a:solidFill>
              </a:rPr>
              <a:t>1 Zona C                </a:t>
            </a:r>
            <a:r>
              <a:rPr lang="en-US" sz="2600" dirty="0" smtClean="0">
                <a:solidFill>
                  <a:srgbClr val="00B050"/>
                </a:solidFill>
              </a:rPr>
              <a:t>1 Zona C                     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Zona C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1 Zona D 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6996522" y="3140210"/>
            <a:ext cx="1584176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0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7358" y="-3633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002060"/>
                </a:solidFill>
              </a:rPr>
              <a:t>Governance</a:t>
            </a:r>
            <a:r>
              <a:rPr lang="it-IT" dirty="0" smtClean="0">
                <a:solidFill>
                  <a:srgbClr val="002060"/>
                </a:solidFill>
              </a:rPr>
              <a:t> - Profili organizzativi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29" y="278092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Ente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gestore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3000" dirty="0"/>
              <a:t> </a:t>
            </a:r>
            <a:r>
              <a:rPr lang="en-US" sz="3000" dirty="0" smtClean="0"/>
              <a:t>                    </a:t>
            </a:r>
            <a:r>
              <a:rPr lang="en-US" sz="2600" dirty="0" err="1" smtClean="0">
                <a:solidFill>
                  <a:srgbClr val="0033CC"/>
                </a:solidFill>
              </a:rPr>
              <a:t>Enti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pubblici</a:t>
            </a:r>
            <a:r>
              <a:rPr lang="en-US" sz="2600" dirty="0" smtClean="0">
                <a:solidFill>
                  <a:srgbClr val="00B0F0"/>
                </a:solidFill>
              </a:rPr>
              <a:t>            </a:t>
            </a:r>
            <a:r>
              <a:rPr lang="en-US" sz="2600" dirty="0" err="1" smtClean="0">
                <a:solidFill>
                  <a:srgbClr val="00B050"/>
                </a:solidFill>
              </a:rPr>
              <a:t>Enti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pubblici</a:t>
            </a:r>
            <a:r>
              <a:rPr lang="en-US" sz="2600" dirty="0" smtClean="0">
                <a:solidFill>
                  <a:srgbClr val="00B050"/>
                </a:solidFill>
              </a:rPr>
              <a:t>                 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rgbClr val="0033CC"/>
                </a:solidFill>
              </a:rPr>
              <a:t>+ ONG (WWF)                                                </a:t>
            </a:r>
            <a:endParaRPr lang="en-US" sz="2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36512" y="4293096"/>
            <a:ext cx="275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Livelli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gerarchici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9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56" y="4899620"/>
            <a:ext cx="1929508" cy="17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641"/>
            <a:ext cx="2263450" cy="17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78685"/>
            <a:ext cx="2252076" cy="17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-72008" y="2780928"/>
            <a:ext cx="91085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Composizione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assemblee</a:t>
            </a:r>
            <a:r>
              <a:rPr lang="en-US" sz="2800" dirty="0" smtClean="0">
                <a:solidFill>
                  <a:srgbClr val="002060"/>
                </a:solidFill>
              </a:rPr>
              <a:t> e </a:t>
            </a:r>
            <a:r>
              <a:rPr lang="en-US" sz="2800" dirty="0" err="1" smtClean="0">
                <a:solidFill>
                  <a:srgbClr val="002060"/>
                </a:solidFill>
              </a:rPr>
              <a:t>comitati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Rappresentanti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</a:t>
            </a:r>
            <a:r>
              <a:rPr lang="en-US" sz="2400" dirty="0" err="1" smtClean="0">
                <a:solidFill>
                  <a:srgbClr val="00B050"/>
                </a:solidFill>
              </a:rPr>
              <a:t>Rappresentanti</a:t>
            </a:r>
            <a:r>
              <a:rPr lang="en-US" sz="2400" dirty="0" smtClean="0">
                <a:solidFill>
                  <a:prstClr val="black"/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Rappresentanti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degli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enti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locali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      </a:t>
            </a:r>
            <a:r>
              <a:rPr lang="en-US" sz="2400" dirty="0" err="1" smtClean="0">
                <a:solidFill>
                  <a:srgbClr val="00B050"/>
                </a:solidFill>
              </a:rPr>
              <a:t>degli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enti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locali</a:t>
            </a:r>
            <a:r>
              <a:rPr lang="en-US" sz="2400" dirty="0" smtClean="0">
                <a:solidFill>
                  <a:srgbClr val="00B050"/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nazionale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  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consorziati</a:t>
            </a:r>
            <a:r>
              <a:rPr lang="en-US" sz="2400" dirty="0" smtClean="0">
                <a:solidFill>
                  <a:srgbClr val="0033CC"/>
                </a:solidFill>
              </a:rPr>
              <a:t> e            </a:t>
            </a:r>
            <a:r>
              <a:rPr lang="en-US" sz="2400" dirty="0" err="1" smtClean="0">
                <a:solidFill>
                  <a:srgbClr val="00B050"/>
                </a:solidFill>
              </a:rPr>
              <a:t>consorziati</a:t>
            </a:r>
            <a:r>
              <a:rPr lang="en-US" sz="2400" dirty="0" smtClean="0">
                <a:solidFill>
                  <a:srgbClr val="00B050"/>
                </a:solidFill>
              </a:rPr>
              <a:t>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locale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       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del WWF                  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rappresentanti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associazioni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albergatori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agricoltori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appresentante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ONG.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</a:t>
            </a:r>
          </a:p>
          <a:p>
            <a:endParaRPr lang="en-US" sz="2600" dirty="0" smtClean="0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8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67358" y="-3633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 err="1" smtClean="0">
                <a:solidFill>
                  <a:srgbClr val="002060"/>
                </a:solidFill>
              </a:rPr>
              <a:t>Governance</a:t>
            </a:r>
            <a:r>
              <a:rPr lang="it-IT" dirty="0" smtClean="0">
                <a:solidFill>
                  <a:srgbClr val="002060"/>
                </a:solidFill>
              </a:rPr>
              <a:t> - Profili organizzativi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887" y="2564904"/>
            <a:ext cx="8905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Tipologia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</a:rPr>
              <a:t>contratto</a:t>
            </a:r>
            <a:r>
              <a:rPr lang="en-US" sz="2800" dirty="0" smtClean="0">
                <a:solidFill>
                  <a:srgbClr val="002060"/>
                </a:solidFill>
              </a:rPr>
              <a:t> del </a:t>
            </a:r>
            <a:r>
              <a:rPr lang="en-US" sz="2800" dirty="0" err="1" smtClean="0">
                <a:solidFill>
                  <a:srgbClr val="002060"/>
                </a:solidFill>
              </a:rPr>
              <a:t>direttore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Tempo </a:t>
            </a:r>
            <a:r>
              <a:rPr lang="en-US" sz="2400" dirty="0" smtClean="0">
                <a:solidFill>
                  <a:srgbClr val="00B0F0"/>
                </a:solidFill>
              </a:rPr>
              <a:t>                       </a:t>
            </a:r>
            <a:r>
              <a:rPr lang="en-US" sz="2400" dirty="0" err="1" smtClean="0">
                <a:solidFill>
                  <a:srgbClr val="00B050"/>
                </a:solidFill>
              </a:rPr>
              <a:t>Tempo</a:t>
            </a:r>
            <a:r>
              <a:rPr lang="en-US" sz="2400" dirty="0" smtClean="0">
                <a:solidFill>
                  <a:srgbClr val="00B0F0"/>
                </a:solidFill>
              </a:rPr>
              <a:t>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Tempo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indeterminato</a:t>
            </a:r>
            <a:r>
              <a:rPr lang="en-US" sz="2400" dirty="0" smtClean="0">
                <a:solidFill>
                  <a:srgbClr val="00B0F0"/>
                </a:solidFill>
              </a:rPr>
              <a:t>            </a:t>
            </a:r>
            <a:r>
              <a:rPr lang="en-US" sz="2400" dirty="0" err="1" smtClean="0">
                <a:solidFill>
                  <a:srgbClr val="00B050"/>
                </a:solidFill>
              </a:rPr>
              <a:t>determinato</a:t>
            </a:r>
            <a:r>
              <a:rPr lang="en-US" sz="2400" dirty="0" smtClean="0">
                <a:solidFill>
                  <a:srgbClr val="00B0F0"/>
                </a:solidFill>
              </a:rPr>
              <a:t>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indeterminato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5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-13098" y="4420269"/>
            <a:ext cx="8905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Tipo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</a:rPr>
              <a:t>datore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</a:rPr>
              <a:t>lavoro</a:t>
            </a:r>
            <a:r>
              <a:rPr lang="en-US" sz="2800" dirty="0" smtClean="0">
                <a:solidFill>
                  <a:srgbClr val="002060"/>
                </a:solidFill>
              </a:rPr>
              <a:t> per </a:t>
            </a:r>
            <a:r>
              <a:rPr lang="en-US" sz="2800" dirty="0" err="1" smtClean="0">
                <a:solidFill>
                  <a:srgbClr val="002060"/>
                </a:solidFill>
              </a:rPr>
              <a:t>gli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impiegati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Agenzia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                     </a:t>
            </a:r>
            <a:r>
              <a:rPr lang="en-US" sz="2400" dirty="0" err="1" smtClean="0">
                <a:solidFill>
                  <a:srgbClr val="00B050"/>
                </a:solidFill>
              </a:rPr>
              <a:t>Agenzia</a:t>
            </a:r>
            <a:r>
              <a:rPr lang="en-US" sz="2400" dirty="0" smtClean="0">
                <a:solidFill>
                  <a:srgbClr val="00B0F0"/>
                </a:solidFill>
              </a:rPr>
              <a:t>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     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interinale</a:t>
            </a:r>
            <a:r>
              <a:rPr lang="en-US" sz="2400" dirty="0" smtClean="0">
                <a:solidFill>
                  <a:srgbClr val="00B0F0"/>
                </a:solidFill>
              </a:rPr>
              <a:t>                   </a:t>
            </a:r>
            <a:r>
              <a:rPr lang="en-US" sz="2400" dirty="0" err="1" smtClean="0">
                <a:solidFill>
                  <a:srgbClr val="00B050"/>
                </a:solidFill>
              </a:rPr>
              <a:t>interinale</a:t>
            </a:r>
            <a:r>
              <a:rPr lang="en-US" sz="2400" dirty="0" smtClean="0">
                <a:solidFill>
                  <a:srgbClr val="00B0F0"/>
                </a:solidFill>
              </a:rPr>
              <a:t>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gestore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1067358" y="-3633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002060"/>
                </a:solidFill>
              </a:rPr>
              <a:t>Governance</a:t>
            </a:r>
            <a:r>
              <a:rPr lang="it-IT" dirty="0" smtClean="0">
                <a:solidFill>
                  <a:srgbClr val="002060"/>
                </a:solidFill>
              </a:rPr>
              <a:t> - Profili organizzativi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7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433966666"/>
              </p:ext>
            </p:extLst>
          </p:nvPr>
        </p:nvGraphicFramePr>
        <p:xfrm>
          <a:off x="962551" y="3182879"/>
          <a:ext cx="8244408" cy="355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-23880" y="2659659"/>
            <a:ext cx="711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Numero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</a:rPr>
              <a:t>impiegati</a:t>
            </a:r>
            <a:r>
              <a:rPr lang="en-US" sz="2800" dirty="0" smtClean="0">
                <a:solidFill>
                  <a:srgbClr val="002060"/>
                </a:solidFill>
              </a:rPr>
              <a:t> - </a:t>
            </a:r>
            <a:r>
              <a:rPr lang="en-US" sz="2800" i="1" dirty="0" smtClean="0">
                <a:solidFill>
                  <a:srgbClr val="002060"/>
                </a:solidFill>
              </a:rPr>
              <a:t>size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posizioni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</a:rPr>
              <a:t>full time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1067358" y="-3633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002060"/>
                </a:solidFill>
              </a:rPr>
              <a:t>Governance</a:t>
            </a:r>
            <a:r>
              <a:rPr lang="it-IT" dirty="0" smtClean="0">
                <a:solidFill>
                  <a:srgbClr val="002060"/>
                </a:solidFill>
              </a:rPr>
              <a:t> - Profili organizzativi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47757" y="13560"/>
            <a:ext cx="6624737" cy="7920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887" y="43622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Vision</a:t>
            </a:r>
            <a:r>
              <a:rPr lang="en-US" sz="2600" dirty="0" smtClean="0">
                <a:solidFill>
                  <a:prstClr val="black"/>
                </a:solidFill>
              </a:rPr>
              <a:t>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SI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</a:t>
            </a:r>
            <a:r>
              <a:rPr lang="it-IT" sz="2400" dirty="0" smtClean="0">
                <a:solidFill>
                  <a:srgbClr val="00B050"/>
                </a:solidFill>
              </a:rPr>
              <a:t>SI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29" y="2780928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Strumenti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/>
              <a:t> </a:t>
            </a:r>
            <a:r>
              <a:rPr lang="en-US" sz="3000" dirty="0" smtClean="0"/>
              <a:t>                  </a:t>
            </a:r>
            <a:r>
              <a:rPr lang="en-US" sz="2400" dirty="0" smtClean="0">
                <a:solidFill>
                  <a:srgbClr val="0033CC"/>
                </a:solidFill>
              </a:rPr>
              <a:t>Piano di </a:t>
            </a:r>
            <a:r>
              <a:rPr lang="en-US" sz="2400" dirty="0" err="1" smtClean="0">
                <a:solidFill>
                  <a:srgbClr val="0033CC"/>
                </a:solidFill>
              </a:rPr>
              <a:t>gestione</a:t>
            </a:r>
            <a:r>
              <a:rPr lang="en-US" sz="2400" dirty="0" smtClean="0">
                <a:solidFill>
                  <a:srgbClr val="0033CC"/>
                </a:solidFill>
              </a:rPr>
              <a:t>    </a:t>
            </a:r>
            <a:r>
              <a:rPr lang="en-US" sz="2400" dirty="0" smtClean="0">
                <a:solidFill>
                  <a:srgbClr val="00B050"/>
                </a:solidFill>
              </a:rPr>
              <a:t>Piano di </a:t>
            </a:r>
            <a:r>
              <a:rPr lang="en-US" sz="2400" dirty="0" err="1" smtClean="0">
                <a:solidFill>
                  <a:srgbClr val="00B050"/>
                </a:solidFill>
              </a:rPr>
              <a:t>gestione</a:t>
            </a:r>
            <a:r>
              <a:rPr lang="en-US" sz="2400" dirty="0" smtClean="0">
                <a:solidFill>
                  <a:srgbClr val="00B050"/>
                </a:solidFill>
              </a:rPr>
              <a:t>              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standardizzato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/>
              <a:t>         </a:t>
            </a:r>
            <a:r>
              <a:rPr lang="en-US" sz="2400" dirty="0" err="1" smtClean="0">
                <a:solidFill>
                  <a:srgbClr val="00B050"/>
                </a:solidFill>
              </a:rPr>
              <a:t>standardizzato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932040" y="4891275"/>
            <a:ext cx="252028" cy="263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600400" y="515433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50"/>
                </a:solidFill>
              </a:rPr>
              <a:t>«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Finalità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>
                <a:solidFill>
                  <a:srgbClr val="00B050"/>
                </a:solidFill>
              </a:rPr>
              <a:t>istitutive dell’AMP sono la protezione dell’ambiente marino, la promozione di uno sviluppo socio-eco-compatibile, la realizzazione di progetti di educazione </a:t>
            </a:r>
            <a:r>
              <a:rPr lang="it-IT" sz="1600" dirty="0" smtClean="0">
                <a:solidFill>
                  <a:srgbClr val="00B050"/>
                </a:solidFill>
              </a:rPr>
              <a:t>ambientale </a:t>
            </a:r>
            <a:r>
              <a:rPr lang="it-IT" sz="1600" dirty="0">
                <a:solidFill>
                  <a:srgbClr val="00B050"/>
                </a:solidFill>
              </a:rPr>
              <a:t>e la </a:t>
            </a:r>
            <a:r>
              <a:rPr lang="it-IT" sz="1600" dirty="0" smtClean="0">
                <a:solidFill>
                  <a:srgbClr val="00B050"/>
                </a:solidFill>
              </a:rPr>
              <a:t>realizzazione </a:t>
            </a:r>
            <a:r>
              <a:rPr lang="it-IT" sz="1600" dirty="0">
                <a:solidFill>
                  <a:srgbClr val="00B050"/>
                </a:solidFill>
              </a:rPr>
              <a:t>di progetti di ricerca </a:t>
            </a:r>
            <a:r>
              <a:rPr lang="it-IT" sz="1600" dirty="0" smtClean="0">
                <a:solidFill>
                  <a:srgbClr val="00B050"/>
                </a:solidFill>
              </a:rPr>
              <a:t>scientifica»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7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26410" y="2708920"/>
            <a:ext cx="9194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Mission</a:t>
            </a:r>
            <a:r>
              <a:rPr lang="en-US" sz="3000" dirty="0" smtClean="0"/>
              <a:t>     </a:t>
            </a:r>
            <a:r>
              <a:rPr lang="en-US" sz="2600" dirty="0" err="1" smtClean="0">
                <a:solidFill>
                  <a:srgbClr val="0033CC"/>
                </a:solidFill>
              </a:rPr>
              <a:t>Legge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nazionale</a:t>
            </a:r>
            <a:r>
              <a:rPr lang="en-US" sz="2600" dirty="0" smtClean="0"/>
              <a:t>    </a:t>
            </a:r>
            <a:r>
              <a:rPr lang="en-US" sz="2600" dirty="0" err="1" smtClean="0">
                <a:solidFill>
                  <a:srgbClr val="00B050"/>
                </a:solidFill>
              </a:rPr>
              <a:t>Legge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nazionale</a:t>
            </a:r>
            <a:r>
              <a:rPr lang="en-US" sz="2600" dirty="0" smtClean="0"/>
              <a:t>     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istitutivo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</a:t>
            </a:r>
            <a:endParaRPr lang="en-US" sz="16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4912" y="346093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Conservazione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valorizzazione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della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natura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Freccia in giù 18"/>
          <p:cNvSpPr/>
          <p:nvPr/>
        </p:nvSpPr>
        <p:spPr>
          <a:xfrm rot="18834822">
            <a:off x="3231807" y="3209789"/>
            <a:ext cx="256032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in giù 19"/>
          <p:cNvSpPr/>
          <p:nvPr/>
        </p:nvSpPr>
        <p:spPr>
          <a:xfrm>
            <a:off x="5040052" y="3212976"/>
            <a:ext cx="252028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-68240" y="3933056"/>
            <a:ext cx="910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 Finalità</a:t>
            </a:r>
            <a:r>
              <a:rPr lang="en-US" sz="3000" dirty="0" smtClean="0"/>
              <a:t>    </a:t>
            </a:r>
            <a:r>
              <a:rPr lang="en-US" sz="2600" dirty="0" err="1" smtClean="0">
                <a:solidFill>
                  <a:srgbClr val="0033CC"/>
                </a:solidFill>
              </a:rPr>
              <a:t>Decreto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istitutivo</a:t>
            </a:r>
            <a:r>
              <a:rPr lang="en-US" sz="2600" dirty="0" smtClean="0">
                <a:solidFill>
                  <a:srgbClr val="0033CC"/>
                </a:solidFill>
              </a:rPr>
              <a:t>   </a:t>
            </a:r>
            <a:r>
              <a:rPr lang="en-US" sz="2600" dirty="0" err="1" smtClean="0">
                <a:solidFill>
                  <a:srgbClr val="00B050"/>
                </a:solidFill>
              </a:rPr>
              <a:t>Decreto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istitutivo</a:t>
            </a:r>
            <a:r>
              <a:rPr lang="en-US" sz="2600" dirty="0" smtClean="0">
                <a:solidFill>
                  <a:srgbClr val="00B050"/>
                </a:solidFill>
              </a:rPr>
              <a:t>  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istitutivo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4769856"/>
            <a:ext cx="4680520" cy="2062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a) conservazione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e la valorizzazione 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della natura</a:t>
            </a:r>
          </a:p>
          <a:p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b) gestione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delle risorse alieutiche;</a:t>
            </a:r>
          </a:p>
          <a:p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c) realizzazione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di programmi di 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ricerca scientifica, 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d) realizzazione di programmi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di carattere 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educativo nel campo dell’ecologia e della biologia marina;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e) promozione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di uno sviluppo socio-economico compatibile con la rilevanza naturalistico-paesaggistica 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dell'area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 rot="2471695">
            <a:off x="6906558" y="3212970"/>
            <a:ext cx="256032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358552" y="4778569"/>
            <a:ext cx="2736304" cy="20621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protezione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degli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habitat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preferenziali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Caretta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caretta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monaca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la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promozione di uno sviluppo socio-economico compatibile con la rilevanza naturalistico-paesaggistica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dell'area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5044992" y="4408872"/>
            <a:ext cx="252028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in giù 16"/>
          <p:cNvSpPr/>
          <p:nvPr/>
        </p:nvSpPr>
        <p:spPr>
          <a:xfrm>
            <a:off x="2483768" y="4413584"/>
            <a:ext cx="252028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23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itolo 1"/>
          <p:cNvSpPr>
            <a:spLocks noGrp="1"/>
          </p:cNvSpPr>
          <p:nvPr>
            <p:ph type="ctrTitle"/>
          </p:nvPr>
        </p:nvSpPr>
        <p:spPr>
          <a:xfrm>
            <a:off x="1247757" y="13560"/>
            <a:ext cx="6624737" cy="7920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5521" y="2780928"/>
            <a:ext cx="910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Goal</a:t>
            </a:r>
            <a:r>
              <a:rPr lang="en-US" sz="3000" dirty="0" smtClean="0">
                <a:solidFill>
                  <a:prstClr val="black"/>
                </a:solidFill>
              </a:rPr>
              <a:t>                                                                           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Claudia\Desktop\Progetto PhD\Varie about MPAs\Torre Guaceto\ISEA 2014-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23" y="2780928"/>
            <a:ext cx="2285820" cy="2232248"/>
          </a:xfrm>
          <a:prstGeom prst="rect">
            <a:avLst/>
          </a:prstGeom>
          <a:noFill/>
          <a:ln w="1905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audia\Desktop\Progetto PhD\Varie about MPAs\Porto Cesareo\AMP_PC\Modello concettu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2753105" cy="2232248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5354052"/>
            <a:ext cx="86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solidFill>
                  <a:srgbClr val="002060"/>
                </a:solidFill>
              </a:rPr>
              <a:t>Quantitativi:</a:t>
            </a:r>
            <a:r>
              <a:rPr lang="it-IT" sz="2800" dirty="0" smtClean="0">
                <a:solidFill>
                  <a:srgbClr val="002060"/>
                </a:solidFill>
              </a:rPr>
              <a:t>   </a:t>
            </a:r>
            <a:r>
              <a:rPr lang="it-IT" sz="2400" dirty="0" smtClean="0">
                <a:solidFill>
                  <a:srgbClr val="0033CC"/>
                </a:solidFill>
              </a:rPr>
              <a:t>in parte                     </a:t>
            </a:r>
            <a:r>
              <a:rPr lang="it-IT" sz="2400" dirty="0" smtClean="0">
                <a:solidFill>
                  <a:srgbClr val="00B050"/>
                </a:solidFill>
              </a:rPr>
              <a:t>in parte                           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N/A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7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1247757" y="13560"/>
            <a:ext cx="6624737" cy="7920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6752" y="-13736"/>
            <a:ext cx="6587616" cy="86409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Area Marina </a:t>
            </a:r>
            <a:r>
              <a:rPr lang="en-US" dirty="0" err="1" smtClean="0">
                <a:solidFill>
                  <a:srgbClr val="002060"/>
                </a:solidFill>
              </a:rPr>
              <a:t>Protetta</a:t>
            </a:r>
            <a:r>
              <a:rPr lang="en-US" dirty="0" smtClean="0">
                <a:solidFill>
                  <a:srgbClr val="002060"/>
                </a:solidFill>
              </a:rPr>
              <a:t> (AMP)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891" y="836712"/>
            <a:ext cx="8820472" cy="1296144"/>
          </a:xfrm>
        </p:spPr>
        <p:txBody>
          <a:bodyPr>
            <a:normAutofit fontScale="92500"/>
          </a:bodyPr>
          <a:lstStyle/>
          <a:p>
            <a:pPr algn="l"/>
            <a:r>
              <a:rPr lang="it-IT" altLang="en-US" sz="2600" dirty="0" smtClean="0">
                <a:solidFill>
                  <a:srgbClr val="0033CC"/>
                </a:solidFill>
                <a:ea typeface="SimSun" charset="-122"/>
              </a:rPr>
              <a:t>Qualsiasi area dell’ambiente marino, comprendente le acque, la flora, la fauna, le caratteristiche storiche e culturali, che sia preservata al fine</a:t>
            </a:r>
            <a:r>
              <a:rPr lang="it-IT" sz="2600" dirty="0" smtClean="0">
                <a:solidFill>
                  <a:srgbClr val="0033CC"/>
                </a:solidFill>
              </a:rPr>
              <a:t> di proteggere l’ambiente in oggetto</a:t>
            </a:r>
            <a:r>
              <a:rPr lang="it-IT" sz="2600" dirty="0" smtClean="0">
                <a:solidFill>
                  <a:srgbClr val="0033CC"/>
                </a:solidFill>
                <a:ea typeface="SimSun" charset="-122"/>
              </a:rPr>
              <a:t> </a:t>
            </a:r>
            <a:r>
              <a:rPr lang="it-IT" altLang="en-US" sz="2600" dirty="0" smtClean="0">
                <a:solidFill>
                  <a:srgbClr val="0033CC"/>
                </a:solidFill>
                <a:ea typeface="SimSun" charset="-122"/>
              </a:rPr>
              <a:t>(</a:t>
            </a:r>
            <a:r>
              <a:rPr lang="it-IT" altLang="en-US" sz="2600" dirty="0" err="1" smtClean="0">
                <a:solidFill>
                  <a:srgbClr val="0033CC"/>
                </a:solidFill>
                <a:ea typeface="SimSun" charset="-122"/>
              </a:rPr>
              <a:t>Kelleher</a:t>
            </a:r>
            <a:r>
              <a:rPr lang="it-IT" altLang="en-US" sz="2600" dirty="0" smtClean="0">
                <a:solidFill>
                  <a:srgbClr val="0033CC"/>
                </a:solidFill>
                <a:ea typeface="SimSun" charset="-122"/>
              </a:rPr>
              <a:t>, 1999).</a:t>
            </a:r>
          </a:p>
          <a:p>
            <a:endParaRPr lang="en-US" sz="28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79512" y="2132856"/>
            <a:ext cx="8784976" cy="79208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dirty="0" smtClean="0">
                <a:solidFill>
                  <a:schemeClr val="bg1"/>
                </a:solidFill>
              </a:rPr>
              <a:t>A livello mondiale le AMP sono istituite al fine di conservare la natura e creare opportunità di sviluppo socio-economico sostenibile.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135603" y="3096715"/>
            <a:ext cx="5100693" cy="3678103"/>
            <a:chOff x="2135603" y="3096715"/>
            <a:chExt cx="5100693" cy="3678103"/>
          </a:xfrm>
        </p:grpSpPr>
        <p:pic>
          <p:nvPicPr>
            <p:cNvPr id="2052" name="Picture 4" descr="C:\Users\Claudia\Desktop\Lavoro Nizza\Congressi-Workshop\Macerata 2015\crescita AMP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t="2841" r="38039" b="82580"/>
            <a:stretch/>
          </p:blipFill>
          <p:spPr bwMode="auto">
            <a:xfrm>
              <a:off x="2135603" y="3140968"/>
              <a:ext cx="4850935" cy="36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707904" y="3096715"/>
              <a:ext cx="28803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17% target for terrestrial protection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644008" y="4057327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10% target for marine protection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0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659553"/>
            <a:ext cx="91085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srgbClr val="002060"/>
                </a:solidFill>
              </a:rPr>
              <a:t>Strategie – </a:t>
            </a:r>
            <a:r>
              <a:rPr lang="it-IT" sz="3000" i="1" dirty="0" err="1" smtClean="0">
                <a:solidFill>
                  <a:srgbClr val="002060"/>
                </a:solidFill>
              </a:rPr>
              <a:t>Enforcement</a:t>
            </a:r>
            <a:endParaRPr lang="it-IT" sz="3000" i="1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2800" dirty="0">
                <a:solidFill>
                  <a:srgbClr val="002060"/>
                </a:solidFill>
              </a:rPr>
              <a:t>Personale </a:t>
            </a:r>
            <a:r>
              <a:rPr lang="it-IT" sz="2800" dirty="0" smtClean="0">
                <a:solidFill>
                  <a:srgbClr val="002060"/>
                </a:solidFill>
              </a:rPr>
              <a:t>AMP con potere sanzionatorio:</a:t>
            </a:r>
            <a:endParaRPr lang="it-IT" sz="28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                                 </a:t>
            </a:r>
            <a:r>
              <a:rPr lang="it-IT" sz="2400" dirty="0">
                <a:solidFill>
                  <a:srgbClr val="0033CC"/>
                </a:solidFill>
              </a:rPr>
              <a:t>NO</a:t>
            </a:r>
            <a:r>
              <a:rPr lang="it-IT" sz="2400" dirty="0">
                <a:solidFill>
                  <a:srgbClr val="002060"/>
                </a:solidFill>
              </a:rPr>
              <a:t>                               </a:t>
            </a:r>
            <a:r>
              <a:rPr lang="it-IT" sz="2400" dirty="0">
                <a:solidFill>
                  <a:srgbClr val="00B050"/>
                </a:solidFill>
              </a:rPr>
              <a:t>NO</a:t>
            </a:r>
            <a:r>
              <a:rPr lang="it-IT" sz="2400" dirty="0">
                <a:solidFill>
                  <a:srgbClr val="002060"/>
                </a:solidFill>
              </a:rPr>
              <a:t>                              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Personale AMP svolge sorveglianza ed informazione: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                        </a:t>
            </a:r>
            <a:r>
              <a:rPr lang="it-IT" sz="2400" dirty="0" smtClean="0">
                <a:solidFill>
                  <a:srgbClr val="0033CC"/>
                </a:solidFill>
              </a:rPr>
              <a:t>SI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     </a:t>
            </a:r>
            <a:r>
              <a:rPr lang="it-IT" sz="2400" dirty="0">
                <a:solidFill>
                  <a:srgbClr val="00B050"/>
                </a:solidFill>
              </a:rPr>
              <a:t>SI</a:t>
            </a:r>
            <a:r>
              <a:rPr lang="it-IT" sz="2400" dirty="0">
                <a:solidFill>
                  <a:srgbClr val="002060"/>
                </a:solidFill>
              </a:rPr>
              <a:t>                                  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Forze dell’ordine (esterne alle AMP) preposte:</a:t>
            </a:r>
          </a:p>
          <a:p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   </a:t>
            </a:r>
            <a:r>
              <a:rPr lang="it-IT" sz="2400" dirty="0" smtClean="0">
                <a:solidFill>
                  <a:srgbClr val="0033CC"/>
                </a:solidFill>
              </a:rPr>
              <a:t>SI 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    </a:t>
            </a:r>
            <a:r>
              <a:rPr lang="it-IT" sz="2400" dirty="0" smtClean="0">
                <a:solidFill>
                  <a:srgbClr val="00B050"/>
                </a:solidFill>
              </a:rPr>
              <a:t>SI</a:t>
            </a:r>
            <a:r>
              <a:rPr lang="it-IT" sz="2400" dirty="0" smtClean="0">
                <a:solidFill>
                  <a:srgbClr val="002060"/>
                </a:solidFill>
              </a:rPr>
              <a:t>                                 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Coordinazione tra AMP e forze dell’ordine: 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                           </a:t>
            </a:r>
            <a:r>
              <a:rPr lang="it-IT" sz="2400" dirty="0" smtClean="0">
                <a:solidFill>
                  <a:srgbClr val="0033CC"/>
                </a:solidFill>
              </a:rPr>
              <a:t>NO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    </a:t>
            </a:r>
            <a:r>
              <a:rPr lang="it-IT" sz="2400" dirty="0">
                <a:solidFill>
                  <a:srgbClr val="00B050"/>
                </a:solidFill>
              </a:rPr>
              <a:t>SI</a:t>
            </a:r>
            <a:r>
              <a:rPr lang="it-IT" sz="2400" dirty="0">
                <a:solidFill>
                  <a:srgbClr val="002060"/>
                </a:solidFill>
              </a:rPr>
              <a:t>                                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8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1247757" y="13560"/>
            <a:ext cx="6624737" cy="7920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-36512" y="2636912"/>
            <a:ext cx="93245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srgbClr val="002060"/>
                </a:solidFill>
              </a:rPr>
              <a:t>Strategie – </a:t>
            </a:r>
            <a:r>
              <a:rPr lang="it-IT" sz="3000" i="1" dirty="0" err="1" smtClean="0">
                <a:solidFill>
                  <a:srgbClr val="002060"/>
                </a:solidFill>
              </a:rPr>
              <a:t>Enforcement</a:t>
            </a:r>
            <a:endParaRPr lang="it-IT" sz="3000" i="1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Disponibilità dati di sorveglianza effettuata da personale AMP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B0F0"/>
                </a:solidFill>
              </a:rPr>
              <a:t>                                </a:t>
            </a:r>
            <a:r>
              <a:rPr lang="it-IT" sz="2400" dirty="0" smtClean="0">
                <a:solidFill>
                  <a:srgbClr val="00B0F0"/>
                </a:solidFill>
              </a:rPr>
              <a:t> </a:t>
            </a:r>
            <a:r>
              <a:rPr lang="it-IT" sz="2400" dirty="0" smtClean="0">
                <a:solidFill>
                  <a:srgbClr val="0033CC"/>
                </a:solidFill>
              </a:rPr>
              <a:t>Stime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</a:t>
            </a:r>
            <a:r>
              <a:rPr lang="it-IT" sz="2400" dirty="0" err="1" smtClean="0">
                <a:solidFill>
                  <a:srgbClr val="00B050"/>
                </a:solidFill>
              </a:rPr>
              <a:t>Stime</a:t>
            </a:r>
            <a:r>
              <a:rPr lang="it-IT" sz="2400" dirty="0" smtClean="0">
                <a:solidFill>
                  <a:srgbClr val="002060"/>
                </a:solidFill>
              </a:rPr>
              <a:t>                                 </a:t>
            </a:r>
            <a:r>
              <a:rPr lang="it-IT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</a:t>
            </a:r>
            <a:endParaRPr lang="en-US" sz="2400" dirty="0">
              <a:solidFill>
                <a:prstClr val="black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Disponibilità </a:t>
            </a:r>
            <a:r>
              <a:rPr lang="it-IT" sz="2800" dirty="0">
                <a:solidFill>
                  <a:srgbClr val="002060"/>
                </a:solidFill>
              </a:rPr>
              <a:t>dati di sorveglianza effettuata da </a:t>
            </a:r>
            <a:r>
              <a:rPr lang="it-IT" sz="2800" dirty="0" smtClean="0">
                <a:solidFill>
                  <a:srgbClr val="002060"/>
                </a:solidFill>
              </a:rPr>
              <a:t>forze dell’ordine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B0F0"/>
                </a:solidFill>
              </a:rPr>
              <a:t>                                </a:t>
            </a:r>
            <a:r>
              <a:rPr lang="it-IT" sz="2400" dirty="0" smtClean="0">
                <a:solidFill>
                  <a:srgbClr val="00B0F0"/>
                </a:solidFill>
              </a:rPr>
              <a:t>   </a:t>
            </a:r>
            <a:r>
              <a:rPr lang="it-IT" sz="2400" dirty="0" smtClean="0">
                <a:solidFill>
                  <a:srgbClr val="0033CC"/>
                </a:solidFill>
              </a:rPr>
              <a:t>NO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</a:t>
            </a:r>
            <a:r>
              <a:rPr lang="it-IT" sz="2400" dirty="0" smtClean="0">
                <a:solidFill>
                  <a:srgbClr val="00B050"/>
                </a:solidFill>
              </a:rPr>
              <a:t>NO</a:t>
            </a:r>
            <a:r>
              <a:rPr lang="it-IT" sz="2400" dirty="0" smtClean="0">
                <a:solidFill>
                  <a:srgbClr val="002060"/>
                </a:solidFill>
              </a:rPr>
              <a:t>                                  </a:t>
            </a:r>
            <a:r>
              <a:rPr lang="it-IT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</a:t>
            </a:r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Disponibilità </a:t>
            </a:r>
            <a:r>
              <a:rPr lang="it-IT" sz="2800" dirty="0">
                <a:solidFill>
                  <a:srgbClr val="002060"/>
                </a:solidFill>
              </a:rPr>
              <a:t>dati </a:t>
            </a:r>
            <a:r>
              <a:rPr lang="it-IT" sz="2800" dirty="0" smtClean="0">
                <a:solidFill>
                  <a:srgbClr val="002060"/>
                </a:solidFill>
              </a:rPr>
              <a:t>infrazioni elevate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B0F0"/>
                </a:solidFill>
              </a:rPr>
              <a:t>                                </a:t>
            </a:r>
            <a:r>
              <a:rPr lang="it-IT" sz="2400" dirty="0" smtClean="0">
                <a:solidFill>
                  <a:srgbClr val="00B0F0"/>
                </a:solidFill>
              </a:rPr>
              <a:t>   </a:t>
            </a:r>
            <a:r>
              <a:rPr lang="it-IT" sz="2400" dirty="0" smtClean="0">
                <a:solidFill>
                  <a:srgbClr val="0033CC"/>
                </a:solidFill>
              </a:rPr>
              <a:t>NO</a:t>
            </a:r>
            <a:r>
              <a:rPr lang="it-IT" sz="2400" dirty="0" smtClean="0">
                <a:solidFill>
                  <a:srgbClr val="00B0F0"/>
                </a:solidFill>
              </a:rPr>
              <a:t>                              </a:t>
            </a:r>
            <a:r>
              <a:rPr lang="it-IT" sz="2400" dirty="0" smtClean="0">
                <a:solidFill>
                  <a:srgbClr val="00B050"/>
                </a:solidFill>
              </a:rPr>
              <a:t>SI</a:t>
            </a:r>
            <a:r>
              <a:rPr lang="it-IT" sz="24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it-IT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18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247757" y="13560"/>
            <a:ext cx="6624737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912164"/>
            <a:ext cx="91085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</a:rPr>
              <a:t>Strategia</a:t>
            </a:r>
            <a:r>
              <a:rPr lang="en-US" sz="3000" dirty="0" smtClean="0">
                <a:solidFill>
                  <a:srgbClr val="002060"/>
                </a:solidFill>
              </a:rPr>
              <a:t> di </a:t>
            </a:r>
            <a:r>
              <a:rPr lang="en-US" sz="3000" dirty="0" err="1" smtClean="0">
                <a:solidFill>
                  <a:srgbClr val="002060"/>
                </a:solidFill>
              </a:rPr>
              <a:t>valutazione</a:t>
            </a:r>
            <a:r>
              <a:rPr lang="en-US" sz="3000" dirty="0" smtClean="0">
                <a:solidFill>
                  <a:srgbClr val="002060"/>
                </a:solidFill>
              </a:rPr>
              <a:t> - </a:t>
            </a:r>
            <a:r>
              <a:rPr lang="en-US" sz="3000" dirty="0" err="1" smtClean="0">
                <a:solidFill>
                  <a:srgbClr val="002060"/>
                </a:solidFill>
              </a:rPr>
              <a:t>Monitoraggio</a:t>
            </a:r>
            <a:r>
              <a:rPr lang="en-US" sz="3000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Monitoraggio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coerente</a:t>
            </a:r>
            <a:r>
              <a:rPr lang="en-US" sz="2800" dirty="0" smtClean="0">
                <a:solidFill>
                  <a:srgbClr val="002060"/>
                </a:solidFill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</a:rPr>
              <a:t>gli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obiettivi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         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SI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sz="2400" dirty="0" err="1" smtClean="0">
                <a:solidFill>
                  <a:srgbClr val="00B050"/>
                </a:solidFill>
              </a:rPr>
              <a:t>SI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dirty="0" smtClean="0">
                <a:solidFill>
                  <a:srgbClr val="002060"/>
                </a:solidFill>
              </a:rPr>
              <a:t>Disponibilità delle informazioni per ricercatori e fruitori: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            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SI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NO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5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1247757" y="13560"/>
            <a:ext cx="6624737" cy="7920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Management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Profili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strategici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51720" y="44625"/>
            <a:ext cx="4824536" cy="79208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Considerazioni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finali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2960" y="3095089"/>
            <a:ext cx="8933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rgbClr val="0033CC"/>
                </a:solidFill>
              </a:rPr>
              <a:t>Eterogeneità a livello legislativo ed organizzativo</a:t>
            </a:r>
          </a:p>
          <a:p>
            <a:pPr marL="457200" indent="-457200"/>
            <a:r>
              <a:rPr lang="it-IT" sz="3200" dirty="0" smtClean="0">
                <a:solidFill>
                  <a:srgbClr val="0033CC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rgbClr val="0033CC"/>
                </a:solidFill>
              </a:rPr>
              <a:t>Inquadramento del personale (direttore incluso) variabile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7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1835695" y="860462"/>
            <a:ext cx="1823555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3772802" y="860463"/>
            <a:ext cx="2623906" cy="162896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8943"/>
            <a:ext cx="2496866" cy="1645197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186714" y="191542"/>
            <a:ext cx="8754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0033CC"/>
                </a:solidFill>
              </a:rPr>
              <a:t>Scarsa conoscenza degli strumenti gestionali </a:t>
            </a:r>
            <a:r>
              <a:rPr lang="it-IT" sz="3200" dirty="0" smtClean="0">
                <a:solidFill>
                  <a:srgbClr val="0033CC"/>
                </a:solidFill>
              </a:rPr>
              <a:t>e delle componenti logiche del processo gestionale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991673" y="1412776"/>
            <a:ext cx="7144344" cy="5297486"/>
            <a:chOff x="596494" y="188640"/>
            <a:chExt cx="7926650" cy="6570097"/>
          </a:xfrm>
        </p:grpSpPr>
        <p:sp>
          <p:nvSpPr>
            <p:cNvPr id="18" name="Freccia circolare in giù 17"/>
            <p:cNvSpPr/>
            <p:nvPr/>
          </p:nvSpPr>
          <p:spPr>
            <a:xfrm rot="4142494">
              <a:off x="67388" y="3251197"/>
              <a:ext cx="3671453" cy="2613241"/>
            </a:xfrm>
            <a:prstGeom prst="curvedDownArrow">
              <a:avLst>
                <a:gd name="adj1" fmla="val 14003"/>
                <a:gd name="adj2" fmla="val 29812"/>
                <a:gd name="adj3" fmla="val 42246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791517" y="188640"/>
              <a:ext cx="1524692" cy="725255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</a:rPr>
                <a:t>VISION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551116" y="1621152"/>
              <a:ext cx="2015992" cy="72525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C000"/>
                  </a:solidFill>
                </a:rPr>
                <a:t>MISSION</a:t>
              </a:r>
              <a:endParaRPr lang="en-US" sz="3200" dirty="0">
                <a:solidFill>
                  <a:srgbClr val="FFC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903373" y="3081153"/>
              <a:ext cx="1304683" cy="72525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GOAL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485738" y="4593321"/>
              <a:ext cx="2161263" cy="72525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70C0"/>
                  </a:solidFill>
                </a:rPr>
                <a:t>STRATEGIE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23" name="Freccia in giù 22"/>
            <p:cNvSpPr/>
            <p:nvPr/>
          </p:nvSpPr>
          <p:spPr>
            <a:xfrm>
              <a:off x="4283451" y="5467288"/>
              <a:ext cx="504056" cy="45469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ccia in giù 23"/>
            <p:cNvSpPr/>
            <p:nvPr/>
          </p:nvSpPr>
          <p:spPr>
            <a:xfrm>
              <a:off x="4283451" y="3982416"/>
              <a:ext cx="504056" cy="45469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ccia in giù 24"/>
            <p:cNvSpPr/>
            <p:nvPr/>
          </p:nvSpPr>
          <p:spPr>
            <a:xfrm>
              <a:off x="4294659" y="2470248"/>
              <a:ext cx="504056" cy="45469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ccia in giù 25"/>
            <p:cNvSpPr/>
            <p:nvPr/>
          </p:nvSpPr>
          <p:spPr>
            <a:xfrm>
              <a:off x="4294659" y="1052736"/>
              <a:ext cx="504056" cy="45469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ccia circolare in giù 27"/>
            <p:cNvSpPr/>
            <p:nvPr/>
          </p:nvSpPr>
          <p:spPr>
            <a:xfrm rot="4142494">
              <a:off x="5437353" y="3306333"/>
              <a:ext cx="3671453" cy="2500128"/>
            </a:xfrm>
            <a:prstGeom prst="curvedDownArrow">
              <a:avLst>
                <a:gd name="adj1" fmla="val 14003"/>
                <a:gd name="adj2" fmla="val 29812"/>
                <a:gd name="adj3" fmla="val 42246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  <a:scene3d>
              <a:camera prst="orthographicFront">
                <a:rot lat="102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759441" y="6033482"/>
              <a:ext cx="5597566" cy="72525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VALUTAZIONE DEL PROCESSO</a:t>
              </a:r>
              <a:endParaRPr lang="en-US" sz="3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0"/>
            <a:ext cx="4320480" cy="85010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Prospettive</a:t>
            </a:r>
            <a:r>
              <a:rPr lang="en-US" dirty="0" smtClean="0">
                <a:solidFill>
                  <a:srgbClr val="002060"/>
                </a:solidFill>
              </a:rPr>
              <a:t> future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86" y="1268760"/>
            <a:ext cx="8280920" cy="5256584"/>
          </a:xfrm>
        </p:spPr>
        <p:txBody>
          <a:bodyPr>
            <a:normAutofit fontScale="77500" lnSpcReduction="20000"/>
          </a:bodyPr>
          <a:lstStyle/>
          <a:p>
            <a:r>
              <a:rPr lang="it-IT" sz="4100" b="1" dirty="0" smtClean="0">
                <a:solidFill>
                  <a:srgbClr val="0033CC"/>
                </a:solidFill>
              </a:rPr>
              <a:t>Applicare </a:t>
            </a:r>
            <a:r>
              <a:rPr lang="it-IT" sz="4100" b="1" dirty="0">
                <a:solidFill>
                  <a:srgbClr val="0033CC"/>
                </a:solidFill>
              </a:rPr>
              <a:t>la scienza organizzativa </a:t>
            </a:r>
            <a:r>
              <a:rPr lang="it-IT" sz="4100" dirty="0">
                <a:solidFill>
                  <a:srgbClr val="0033CC"/>
                </a:solidFill>
              </a:rPr>
              <a:t>alle AMP a larga </a:t>
            </a:r>
            <a:r>
              <a:rPr lang="it-IT" sz="4100" dirty="0" smtClean="0">
                <a:solidFill>
                  <a:srgbClr val="0033CC"/>
                </a:solidFill>
              </a:rPr>
              <a:t>scala, incrementando </a:t>
            </a:r>
            <a:r>
              <a:rPr lang="it-IT" sz="4100" dirty="0">
                <a:solidFill>
                  <a:srgbClr val="0033CC"/>
                </a:solidFill>
              </a:rPr>
              <a:t>la </a:t>
            </a:r>
            <a:r>
              <a:rPr lang="it-IT" sz="4100" b="1" dirty="0">
                <a:solidFill>
                  <a:srgbClr val="0033CC"/>
                </a:solidFill>
              </a:rPr>
              <a:t>conoscenza degli strumenti </a:t>
            </a:r>
            <a:r>
              <a:rPr lang="it-IT" sz="4100" b="1" dirty="0" smtClean="0">
                <a:solidFill>
                  <a:srgbClr val="0033CC"/>
                </a:solidFill>
              </a:rPr>
              <a:t>e delle componenti logiche </a:t>
            </a:r>
            <a:r>
              <a:rPr lang="it-IT" sz="4100" dirty="0" smtClean="0">
                <a:solidFill>
                  <a:srgbClr val="0033CC"/>
                </a:solidFill>
              </a:rPr>
              <a:t>del processo gestionale</a:t>
            </a:r>
          </a:p>
          <a:p>
            <a:endParaRPr lang="it-IT" sz="4100" dirty="0">
              <a:solidFill>
                <a:srgbClr val="0033CC"/>
              </a:solidFill>
            </a:endParaRPr>
          </a:p>
          <a:p>
            <a:r>
              <a:rPr lang="it-IT" sz="4100" dirty="0" smtClean="0">
                <a:solidFill>
                  <a:srgbClr val="0033CC"/>
                </a:solidFill>
              </a:rPr>
              <a:t>Valorizzare l’importanza e l'utilità di </a:t>
            </a:r>
            <a:r>
              <a:rPr lang="it-IT" sz="4100" b="1" i="1" dirty="0" err="1" smtClean="0">
                <a:solidFill>
                  <a:srgbClr val="0033CC"/>
                </a:solidFill>
              </a:rPr>
              <a:t>vision</a:t>
            </a:r>
            <a:r>
              <a:rPr lang="it-IT" sz="4100" dirty="0" smtClean="0">
                <a:solidFill>
                  <a:srgbClr val="0033CC"/>
                </a:solidFill>
              </a:rPr>
              <a:t>, </a:t>
            </a:r>
            <a:r>
              <a:rPr lang="it-IT" sz="4100" b="1" i="1" dirty="0" err="1" smtClean="0">
                <a:solidFill>
                  <a:srgbClr val="0033CC"/>
                </a:solidFill>
              </a:rPr>
              <a:t>mission</a:t>
            </a:r>
            <a:r>
              <a:rPr lang="it-IT" sz="4100" dirty="0" smtClean="0">
                <a:solidFill>
                  <a:srgbClr val="0033CC"/>
                </a:solidFill>
              </a:rPr>
              <a:t> e </a:t>
            </a:r>
            <a:r>
              <a:rPr lang="it-IT" sz="4100" b="1" i="1" dirty="0" smtClean="0">
                <a:solidFill>
                  <a:srgbClr val="0033CC"/>
                </a:solidFill>
              </a:rPr>
              <a:t>goal</a:t>
            </a:r>
          </a:p>
          <a:p>
            <a:endParaRPr lang="it-IT" sz="4100" b="1" dirty="0">
              <a:solidFill>
                <a:srgbClr val="0033CC"/>
              </a:solidFill>
            </a:endParaRPr>
          </a:p>
          <a:p>
            <a:r>
              <a:rPr lang="it-IT" sz="4100" dirty="0">
                <a:solidFill>
                  <a:srgbClr val="0033CC"/>
                </a:solidFill>
              </a:rPr>
              <a:t>Adottare </a:t>
            </a:r>
            <a:r>
              <a:rPr lang="it-IT" sz="4100" dirty="0" smtClean="0">
                <a:solidFill>
                  <a:srgbClr val="0033CC"/>
                </a:solidFill>
              </a:rPr>
              <a:t>adeguate </a:t>
            </a:r>
            <a:r>
              <a:rPr lang="it-IT" sz="4100" b="1" dirty="0" smtClean="0">
                <a:solidFill>
                  <a:srgbClr val="0033CC"/>
                </a:solidFill>
              </a:rPr>
              <a:t>strategie</a:t>
            </a:r>
            <a:r>
              <a:rPr lang="it-IT" sz="4100" dirty="0" smtClean="0">
                <a:solidFill>
                  <a:srgbClr val="0033CC"/>
                </a:solidFill>
              </a:rPr>
              <a:t> atte a </a:t>
            </a:r>
            <a:r>
              <a:rPr lang="it-IT" sz="4100" dirty="0">
                <a:solidFill>
                  <a:srgbClr val="0033CC"/>
                </a:solidFill>
              </a:rPr>
              <a:t>migliorare </a:t>
            </a:r>
            <a:r>
              <a:rPr lang="it-IT" sz="4100" dirty="0" smtClean="0">
                <a:solidFill>
                  <a:srgbClr val="0033CC"/>
                </a:solidFill>
              </a:rPr>
              <a:t>la </a:t>
            </a:r>
            <a:r>
              <a:rPr lang="it-IT" sz="4100" i="1" dirty="0">
                <a:solidFill>
                  <a:srgbClr val="0033CC"/>
                </a:solidFill>
              </a:rPr>
              <a:t>performance </a:t>
            </a:r>
            <a:r>
              <a:rPr lang="it-IT" sz="4100" dirty="0">
                <a:solidFill>
                  <a:srgbClr val="0033CC"/>
                </a:solidFill>
              </a:rPr>
              <a:t>delle ‘organizzazioni’ </a:t>
            </a:r>
            <a:r>
              <a:rPr lang="it-IT" sz="4100" dirty="0" smtClean="0">
                <a:solidFill>
                  <a:srgbClr val="0033CC"/>
                </a:solidFill>
              </a:rPr>
              <a:t>AMP (e.g. inquadramento personale, </a:t>
            </a:r>
            <a:r>
              <a:rPr lang="it-IT" sz="4100" i="1" dirty="0" err="1" smtClean="0">
                <a:solidFill>
                  <a:srgbClr val="0033CC"/>
                </a:solidFill>
              </a:rPr>
              <a:t>enforcement</a:t>
            </a:r>
            <a:r>
              <a:rPr lang="it-IT" sz="4100" dirty="0">
                <a:solidFill>
                  <a:srgbClr val="0033CC"/>
                </a:solidFill>
              </a:rPr>
              <a:t>)</a:t>
            </a:r>
            <a:endParaRPr lang="it-IT" sz="4100" dirty="0"/>
          </a:p>
          <a:p>
            <a:endParaRPr lang="it-IT" dirty="0">
              <a:solidFill>
                <a:srgbClr val="00B050"/>
              </a:solidFill>
            </a:endParaRPr>
          </a:p>
          <a:p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4320480" cy="85010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Prospettive</a:t>
            </a:r>
            <a:r>
              <a:rPr lang="en-US" dirty="0" smtClean="0">
                <a:solidFill>
                  <a:srgbClr val="002060"/>
                </a:solidFill>
              </a:rPr>
              <a:t> future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850" y="1196752"/>
            <a:ext cx="7248300" cy="475252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Rendere </a:t>
            </a:r>
            <a:r>
              <a:rPr lang="it-IT" dirty="0">
                <a:solidFill>
                  <a:srgbClr val="0033CC"/>
                </a:solidFill>
              </a:rPr>
              <a:t>disponibili </a:t>
            </a:r>
            <a:r>
              <a:rPr lang="it-IT" b="1" dirty="0">
                <a:solidFill>
                  <a:srgbClr val="0033CC"/>
                </a:solidFill>
              </a:rPr>
              <a:t>i dati di gestione </a:t>
            </a:r>
            <a:r>
              <a:rPr lang="it-IT" dirty="0" smtClean="0">
                <a:solidFill>
                  <a:srgbClr val="0033CC"/>
                </a:solidFill>
              </a:rPr>
              <a:t>e</a:t>
            </a:r>
            <a:r>
              <a:rPr lang="it-IT" b="1" dirty="0" smtClean="0">
                <a:solidFill>
                  <a:srgbClr val="0033CC"/>
                </a:solidFill>
              </a:rPr>
              <a:t> </a:t>
            </a:r>
            <a:r>
              <a:rPr lang="it-IT" dirty="0" smtClean="0">
                <a:solidFill>
                  <a:srgbClr val="0033CC"/>
                </a:solidFill>
              </a:rPr>
              <a:t>del </a:t>
            </a:r>
            <a:r>
              <a:rPr lang="it-IT" b="1" dirty="0">
                <a:solidFill>
                  <a:srgbClr val="0033CC"/>
                </a:solidFill>
              </a:rPr>
              <a:t>monitoraggio dell’efficacia </a:t>
            </a:r>
            <a:r>
              <a:rPr lang="it-IT" dirty="0">
                <a:solidFill>
                  <a:srgbClr val="0033CC"/>
                </a:solidFill>
              </a:rPr>
              <a:t>delle strategie </a:t>
            </a:r>
            <a:r>
              <a:rPr lang="it-IT" dirty="0" smtClean="0">
                <a:solidFill>
                  <a:srgbClr val="0033CC"/>
                </a:solidFill>
              </a:rPr>
              <a:t>applicate</a:t>
            </a:r>
          </a:p>
          <a:p>
            <a:pPr marL="0" indent="0">
              <a:buNone/>
            </a:pPr>
            <a:endParaRPr lang="it-IT" b="1" dirty="0" smtClean="0">
              <a:solidFill>
                <a:srgbClr val="0033CC"/>
              </a:solidFill>
            </a:endParaRPr>
          </a:p>
          <a:p>
            <a:r>
              <a:rPr lang="it-IT" dirty="0">
                <a:solidFill>
                  <a:srgbClr val="0033CC"/>
                </a:solidFill>
              </a:rPr>
              <a:t>Implementare </a:t>
            </a:r>
            <a:r>
              <a:rPr lang="it-IT" b="1" dirty="0">
                <a:solidFill>
                  <a:srgbClr val="0033CC"/>
                </a:solidFill>
              </a:rPr>
              <a:t>legislazioni nazionali ed internazionali</a:t>
            </a:r>
            <a:r>
              <a:rPr lang="it-IT" dirty="0">
                <a:solidFill>
                  <a:srgbClr val="0033CC"/>
                </a:solidFill>
              </a:rPr>
              <a:t> in modo </a:t>
            </a:r>
            <a:r>
              <a:rPr lang="it-IT" dirty="0" smtClean="0">
                <a:solidFill>
                  <a:srgbClr val="0033CC"/>
                </a:solidFill>
              </a:rPr>
              <a:t>coerente </a:t>
            </a:r>
            <a:r>
              <a:rPr lang="it-IT" dirty="0">
                <a:solidFill>
                  <a:srgbClr val="0033CC"/>
                </a:solidFill>
              </a:rPr>
              <a:t>(EU, e.g. per una coerente applicazione della </a:t>
            </a:r>
            <a:r>
              <a:rPr lang="it-IT" i="1" dirty="0">
                <a:solidFill>
                  <a:srgbClr val="0033CC"/>
                </a:solidFill>
              </a:rPr>
              <a:t>Marine </a:t>
            </a:r>
            <a:r>
              <a:rPr lang="it-IT" i="1" dirty="0" err="1" smtClean="0">
                <a:solidFill>
                  <a:srgbClr val="0033CC"/>
                </a:solidFill>
              </a:rPr>
              <a:t>Strategy</a:t>
            </a:r>
            <a:r>
              <a:rPr lang="it-IT" i="1" dirty="0" smtClean="0">
                <a:solidFill>
                  <a:srgbClr val="0033CC"/>
                </a:solidFill>
              </a:rPr>
              <a:t>; </a:t>
            </a:r>
            <a:r>
              <a:rPr lang="it-IT" dirty="0" smtClean="0">
                <a:solidFill>
                  <a:srgbClr val="0033CC"/>
                </a:solidFill>
              </a:rPr>
              <a:t>per lo sviluppo di un sistema di AMP in</a:t>
            </a:r>
            <a:r>
              <a:rPr lang="it-IT" i="1" dirty="0" smtClean="0">
                <a:solidFill>
                  <a:srgbClr val="0033CC"/>
                </a:solidFill>
              </a:rPr>
              <a:t> </a:t>
            </a:r>
            <a:r>
              <a:rPr lang="it-IT" dirty="0" smtClean="0">
                <a:solidFill>
                  <a:srgbClr val="0033CC"/>
                </a:solidFill>
              </a:rPr>
              <a:t>Adriatico)</a:t>
            </a:r>
            <a:endParaRPr lang="it-IT" dirty="0">
              <a:solidFill>
                <a:srgbClr val="0033CC"/>
              </a:solidFill>
            </a:endParaRPr>
          </a:p>
          <a:p>
            <a:endParaRPr lang="it-IT" dirty="0">
              <a:solidFill>
                <a:srgbClr val="0033CC"/>
              </a:solidFill>
            </a:endParaRPr>
          </a:p>
          <a:p>
            <a:endParaRPr lang="it-IT" b="1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udia\Desktop\Cell Novembre\IMG_20141114_133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24128" y="4398203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Grazie!!!!!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4" name="Picture 2" descr="C:\Users\Claudia\Desktop\Lavoro Nizza\Congressi-Workshop\Macerata 2015\Alber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08" y="5505357"/>
            <a:ext cx="9525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aittfoundation.org/wp-content/blogs.dir/9/files/logo/wi-155-matteblank-100dith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17231"/>
            <a:ext cx="2282665" cy="1016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9539" y="1448236"/>
            <a:ext cx="6036797" cy="2628836"/>
          </a:xfrm>
        </p:spPr>
        <p:txBody>
          <a:bodyPr>
            <a:noAutofit/>
          </a:bodyPr>
          <a:lstStyle/>
          <a:p>
            <a:pPr algn="l"/>
            <a:r>
              <a:rPr lang="it-IT" sz="2600" dirty="0" smtClean="0">
                <a:solidFill>
                  <a:srgbClr val="0033CC"/>
                </a:solidFill>
              </a:rPr>
              <a:t>- sociali,</a:t>
            </a:r>
            <a:br>
              <a:rPr lang="it-IT" sz="2600" dirty="0" smtClean="0">
                <a:solidFill>
                  <a:srgbClr val="0033CC"/>
                </a:solidFill>
              </a:rPr>
            </a:br>
            <a:r>
              <a:rPr lang="it-IT" sz="2600" dirty="0" smtClean="0">
                <a:solidFill>
                  <a:srgbClr val="0033CC"/>
                </a:solidFill>
              </a:rPr>
              <a:t>- guidate da obiettivi, </a:t>
            </a:r>
            <a:br>
              <a:rPr lang="it-IT" sz="2600" dirty="0" smtClean="0">
                <a:solidFill>
                  <a:srgbClr val="0033CC"/>
                </a:solidFill>
              </a:rPr>
            </a:br>
            <a:r>
              <a:rPr lang="it-IT" sz="2600" dirty="0" smtClean="0">
                <a:solidFill>
                  <a:srgbClr val="0033CC"/>
                </a:solidFill>
              </a:rPr>
              <a:t>- strutturate e coordinate al fine di svolgere</a:t>
            </a:r>
            <a:br>
              <a:rPr lang="it-IT" sz="2600" dirty="0" smtClean="0">
                <a:solidFill>
                  <a:srgbClr val="0033CC"/>
                </a:solidFill>
              </a:rPr>
            </a:br>
            <a:r>
              <a:rPr lang="it-IT" sz="2600" dirty="0" smtClean="0">
                <a:solidFill>
                  <a:srgbClr val="0033CC"/>
                </a:solidFill>
              </a:rPr>
              <a:t>  determinate attività,</a:t>
            </a:r>
            <a:br>
              <a:rPr lang="it-IT" sz="2600" dirty="0" smtClean="0">
                <a:solidFill>
                  <a:srgbClr val="0033CC"/>
                </a:solidFill>
              </a:rPr>
            </a:br>
            <a:r>
              <a:rPr lang="it-IT" sz="2600" dirty="0" smtClean="0">
                <a:solidFill>
                  <a:srgbClr val="0033CC"/>
                </a:solidFill>
              </a:rPr>
              <a:t>- che interagiscono con l’ambiente sociale-</a:t>
            </a:r>
            <a:br>
              <a:rPr lang="it-IT" sz="2600" dirty="0" smtClean="0">
                <a:solidFill>
                  <a:srgbClr val="0033CC"/>
                </a:solidFill>
              </a:rPr>
            </a:br>
            <a:r>
              <a:rPr lang="it-IT" sz="2600" dirty="0" smtClean="0">
                <a:solidFill>
                  <a:srgbClr val="0033CC"/>
                </a:solidFill>
              </a:rPr>
              <a:t>  economico, culturale e istituzionale.</a:t>
            </a:r>
            <a:endParaRPr lang="it-IT" sz="2600" dirty="0">
              <a:solidFill>
                <a:srgbClr val="0033CC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39464" y="17328"/>
            <a:ext cx="54415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AMP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Sotto </a:t>
            </a:r>
            <a:r>
              <a:rPr lang="en-US" sz="2800" dirty="0" err="1" smtClean="0">
                <a:solidFill>
                  <a:srgbClr val="002060"/>
                </a:solidFill>
              </a:rPr>
              <a:t>una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certa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prospettiva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possono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essere</a:t>
            </a:r>
            <a:r>
              <a:rPr lang="en-US" sz="2800" dirty="0" smtClean="0">
                <a:solidFill>
                  <a:srgbClr val="002060"/>
                </a:solidFill>
              </a:rPr>
              <a:t> definite come </a:t>
            </a:r>
            <a:r>
              <a:rPr lang="en-US" sz="2800" dirty="0" err="1">
                <a:solidFill>
                  <a:srgbClr val="002060"/>
                </a:solidFill>
              </a:rPr>
              <a:t>entità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15120" y="457241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ORGANIZZAZIONI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51813" y="5623500"/>
            <a:ext cx="5616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SCIENZA ORGANIZZATIVA: </a:t>
            </a:r>
          </a:p>
          <a:p>
            <a:pPr algn="ctr"/>
            <a:r>
              <a:rPr lang="en-US" sz="2600" dirty="0" err="1" smtClean="0">
                <a:solidFill>
                  <a:srgbClr val="0033CC"/>
                </a:solidFill>
              </a:rPr>
              <a:t>nuovo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approccio</a:t>
            </a:r>
            <a:r>
              <a:rPr lang="en-US" sz="2600" dirty="0" smtClean="0">
                <a:solidFill>
                  <a:srgbClr val="0033CC"/>
                </a:solidFill>
              </a:rPr>
              <a:t> in </a:t>
            </a:r>
            <a:r>
              <a:rPr lang="en-US" sz="2600" dirty="0" err="1" smtClean="0">
                <a:solidFill>
                  <a:srgbClr val="0033CC"/>
                </a:solidFill>
              </a:rPr>
              <a:t>contesto</a:t>
            </a:r>
            <a:r>
              <a:rPr lang="en-US" sz="2600" dirty="0" smtClean="0">
                <a:solidFill>
                  <a:srgbClr val="0033CC"/>
                </a:solidFill>
              </a:rPr>
              <a:t> AMP </a:t>
            </a:r>
          </a:p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(</a:t>
            </a:r>
            <a:r>
              <a:rPr lang="en-US" sz="1600" dirty="0" err="1" smtClean="0">
                <a:solidFill>
                  <a:srgbClr val="0033CC"/>
                </a:solidFill>
              </a:rPr>
              <a:t>Scianna</a:t>
            </a:r>
            <a:r>
              <a:rPr lang="en-US" sz="1600" dirty="0" smtClean="0">
                <a:solidFill>
                  <a:srgbClr val="0033CC"/>
                </a:solidFill>
              </a:rPr>
              <a:t> et al., submitted, Ocean &amp; Coastal Management)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9" name="Freccia a destra con strisce 8"/>
          <p:cNvSpPr/>
          <p:nvPr/>
        </p:nvSpPr>
        <p:spPr>
          <a:xfrm rot="5400000">
            <a:off x="4232543" y="5154025"/>
            <a:ext cx="648072" cy="486640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1" name="Freccia a destra con strisce 10"/>
          <p:cNvSpPr/>
          <p:nvPr/>
        </p:nvSpPr>
        <p:spPr>
          <a:xfrm rot="5400000">
            <a:off x="4239635" y="4085780"/>
            <a:ext cx="648072" cy="486640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60" y="20874"/>
            <a:ext cx="6228184" cy="79208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Obiettivo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tesi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dottorato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294" y="764704"/>
            <a:ext cx="8136904" cy="19442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rgbClr val="0033CC"/>
                </a:solidFill>
              </a:rPr>
              <a:t>Valutare gli </a:t>
            </a:r>
            <a:r>
              <a:rPr lang="it-IT" sz="4000" b="1" dirty="0" smtClean="0">
                <a:solidFill>
                  <a:srgbClr val="0033CC"/>
                </a:solidFill>
              </a:rPr>
              <a:t>effetti</a:t>
            </a:r>
            <a:r>
              <a:rPr lang="it-IT" sz="4000" dirty="0" smtClean="0">
                <a:solidFill>
                  <a:srgbClr val="0033CC"/>
                </a:solidFill>
              </a:rPr>
              <a:t> delle </a:t>
            </a:r>
            <a:r>
              <a:rPr lang="it-IT" sz="4000" b="1" dirty="0" smtClean="0">
                <a:solidFill>
                  <a:srgbClr val="0033CC"/>
                </a:solidFill>
              </a:rPr>
              <a:t>dimensioni organizzative</a:t>
            </a:r>
            <a:r>
              <a:rPr lang="it-IT" sz="4000" dirty="0" smtClean="0">
                <a:solidFill>
                  <a:srgbClr val="0033CC"/>
                </a:solidFill>
              </a:rPr>
              <a:t> delle AMP mediterranee sulla loro </a:t>
            </a:r>
            <a:r>
              <a:rPr lang="it-IT" sz="4000" b="1" i="1" dirty="0" smtClean="0">
                <a:solidFill>
                  <a:srgbClr val="0033CC"/>
                </a:solidFill>
              </a:rPr>
              <a:t>performance</a:t>
            </a:r>
            <a:r>
              <a:rPr lang="it-IT" sz="4000" b="1" dirty="0" smtClean="0">
                <a:solidFill>
                  <a:srgbClr val="0033CC"/>
                </a:solidFill>
              </a:rPr>
              <a:t> ecologica</a:t>
            </a:r>
            <a:endParaRPr lang="it-IT" sz="4000" b="1" dirty="0">
              <a:solidFill>
                <a:srgbClr val="0033CC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4" name="Freccia a destra con strisce 13"/>
          <p:cNvSpPr/>
          <p:nvPr/>
        </p:nvSpPr>
        <p:spPr>
          <a:xfrm rot="7558149">
            <a:off x="1511004" y="2917598"/>
            <a:ext cx="1275424" cy="79208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con strisce 14"/>
          <p:cNvSpPr/>
          <p:nvPr/>
        </p:nvSpPr>
        <p:spPr>
          <a:xfrm rot="3256511">
            <a:off x="6480771" y="2860058"/>
            <a:ext cx="1275424" cy="79208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7890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solidFill>
                  <a:srgbClr val="00B050"/>
                </a:solidFill>
              </a:rPr>
              <a:t>Variabili ecologiche </a:t>
            </a:r>
          </a:p>
          <a:p>
            <a:r>
              <a:rPr lang="it-IT" sz="2400" dirty="0" smtClean="0">
                <a:solidFill>
                  <a:srgbClr val="00B050"/>
                </a:solidFill>
              </a:rPr>
              <a:t>(e.g. biomassa, densità)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96136" y="378904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solidFill>
                  <a:srgbClr val="00B050"/>
                </a:solidFill>
              </a:rPr>
              <a:t>Dimensioni organizzative </a:t>
            </a:r>
            <a:r>
              <a:rPr lang="it-IT" sz="2400" dirty="0" smtClean="0">
                <a:solidFill>
                  <a:srgbClr val="00B050"/>
                </a:solidFill>
              </a:rPr>
              <a:t>(e.g. </a:t>
            </a:r>
            <a:r>
              <a:rPr lang="it-IT" sz="2400" i="1" dirty="0" err="1" smtClean="0">
                <a:solidFill>
                  <a:srgbClr val="00B050"/>
                </a:solidFill>
              </a:rPr>
              <a:t>size</a:t>
            </a:r>
            <a:r>
              <a:rPr lang="it-IT" sz="2400" dirty="0" smtClean="0">
                <a:solidFill>
                  <a:srgbClr val="00B050"/>
                </a:solidFill>
              </a:rPr>
              <a:t>, </a:t>
            </a:r>
            <a:r>
              <a:rPr lang="it-IT" sz="2400" i="1" dirty="0" smtClean="0">
                <a:solidFill>
                  <a:srgbClr val="00B050"/>
                </a:solidFill>
              </a:rPr>
              <a:t>goal</a:t>
            </a:r>
            <a:r>
              <a:rPr lang="it-IT" sz="2400" dirty="0" smtClean="0">
                <a:solidFill>
                  <a:srgbClr val="00B050"/>
                </a:solidFill>
              </a:rPr>
              <a:t>)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72" y="4725144"/>
            <a:ext cx="1769368" cy="15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Claudia\Desktop\Lavoro Nizza\Congressi-Workshop\Macerata 2015\fondo-del-pesce-stilizzato-abisso-del-mare-323893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683568" y="4797152"/>
            <a:ext cx="1485028" cy="14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771800" y="454221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00B050"/>
                </a:solidFill>
              </a:rPr>
              <a:t>Variabili</a:t>
            </a:r>
            <a:r>
              <a:rPr lang="en-US" sz="2400" u="sng" dirty="0" smtClean="0">
                <a:solidFill>
                  <a:srgbClr val="00B050"/>
                </a:solidFill>
              </a:rPr>
              <a:t> socio-</a:t>
            </a:r>
            <a:r>
              <a:rPr lang="en-US" sz="2400" u="sng" dirty="0" err="1" smtClean="0">
                <a:solidFill>
                  <a:srgbClr val="00B050"/>
                </a:solidFill>
              </a:rPr>
              <a:t>economiche</a:t>
            </a:r>
            <a:endParaRPr lang="en-US" sz="2400" u="sng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(e.g. rese di </a:t>
            </a:r>
            <a:r>
              <a:rPr lang="en-US" sz="2400" dirty="0" err="1" smtClean="0">
                <a:solidFill>
                  <a:srgbClr val="00B050"/>
                </a:solidFill>
              </a:rPr>
              <a:t>pesca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Freccia a destra con strisce 11"/>
          <p:cNvSpPr/>
          <p:nvPr/>
        </p:nvSpPr>
        <p:spPr>
          <a:xfrm rot="5400000">
            <a:off x="3934667" y="3454644"/>
            <a:ext cx="1275424" cy="79208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Claudia\Desktop\Lavoro Nizza\Congressi-Workshop\Macerata 2015\pescato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3" y="5373216"/>
            <a:ext cx="1318832" cy="13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/>
      <p:bldP spid="16" grpId="0"/>
      <p:bldP spid="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852890" y="-171400"/>
            <a:ext cx="543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Obiettivo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della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ricerca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6600" y="10527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</a:rPr>
              <a:t>Individuare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possibili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differenze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nei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profili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organizzativi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manageriali</a:t>
            </a:r>
            <a:r>
              <a:rPr lang="en-US" sz="2800" dirty="0" smtClean="0">
                <a:solidFill>
                  <a:srgbClr val="0033CC"/>
                </a:solidFill>
              </a:rPr>
              <a:t> e </a:t>
            </a:r>
            <a:r>
              <a:rPr lang="en-US" sz="2800" dirty="0" err="1" smtClean="0">
                <a:solidFill>
                  <a:srgbClr val="0033CC"/>
                </a:solidFill>
              </a:rPr>
              <a:t>strategici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di </a:t>
            </a:r>
            <a:r>
              <a:rPr lang="en-US" sz="2800" dirty="0" err="1" smtClean="0">
                <a:solidFill>
                  <a:srgbClr val="0033CC"/>
                </a:solidFill>
              </a:rPr>
              <a:t>tre</a:t>
            </a:r>
            <a:r>
              <a:rPr lang="en-US" sz="2800" dirty="0" smtClean="0">
                <a:solidFill>
                  <a:srgbClr val="0033CC"/>
                </a:solidFill>
              </a:rPr>
              <a:t> AMP </a:t>
            </a:r>
            <a:r>
              <a:rPr lang="en-US" sz="2800" dirty="0" err="1" smtClean="0">
                <a:solidFill>
                  <a:srgbClr val="0033CC"/>
                </a:solidFill>
              </a:rPr>
              <a:t>nel</a:t>
            </a:r>
            <a:r>
              <a:rPr lang="en-US" sz="2800" dirty="0" smtClean="0">
                <a:solidFill>
                  <a:srgbClr val="0033CC"/>
                </a:solidFill>
              </a:rPr>
              <a:t> basso </a:t>
            </a:r>
            <a:r>
              <a:rPr lang="en-US" sz="2800" dirty="0" err="1" smtClean="0">
                <a:solidFill>
                  <a:srgbClr val="0033CC"/>
                </a:solidFill>
              </a:rPr>
              <a:t>Adriatico</a:t>
            </a:r>
            <a:r>
              <a:rPr lang="en-US" sz="2800" dirty="0" smtClean="0">
                <a:solidFill>
                  <a:srgbClr val="0033CC"/>
                </a:solidFill>
              </a:rPr>
              <a:t> e </a:t>
            </a:r>
            <a:r>
              <a:rPr lang="en-US" sz="2800" dirty="0" err="1" smtClean="0">
                <a:solidFill>
                  <a:srgbClr val="0033CC"/>
                </a:solidFill>
              </a:rPr>
              <a:t>nello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Ionio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analizzando</a:t>
            </a:r>
            <a:r>
              <a:rPr lang="en-US" sz="2800" dirty="0" smtClean="0">
                <a:solidFill>
                  <a:srgbClr val="0033CC"/>
                </a:solidFill>
              </a:rPr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Freccia a destra con strisce 5"/>
          <p:cNvSpPr/>
          <p:nvPr/>
        </p:nvSpPr>
        <p:spPr>
          <a:xfrm rot="7558149">
            <a:off x="2805652" y="2747330"/>
            <a:ext cx="1275424" cy="79208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con strisce 6"/>
          <p:cNvSpPr/>
          <p:nvPr/>
        </p:nvSpPr>
        <p:spPr>
          <a:xfrm rot="3256511">
            <a:off x="5040611" y="2747553"/>
            <a:ext cx="1275424" cy="79208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899592" y="3717032"/>
            <a:ext cx="3600400" cy="24622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chemeClr val="bg1"/>
                </a:solidFill>
              </a:rPr>
              <a:t>Governance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it-IT" sz="2200" dirty="0" smtClean="0">
                <a:solidFill>
                  <a:schemeClr val="bg1"/>
                </a:solidFill>
              </a:rPr>
              <a:t>Descrive chi detiene il potere, l'autorità e la responsabilità. Descrive, inoltre, il processo tramite il quale vengono prese le decisioni.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44008" y="3717032"/>
            <a:ext cx="3240360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chemeClr val="bg1"/>
                </a:solidFill>
              </a:rPr>
              <a:t>Management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Descrive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gli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strumenti</a:t>
            </a:r>
            <a:r>
              <a:rPr lang="en-US" sz="2200" dirty="0" smtClean="0">
                <a:solidFill>
                  <a:schemeClr val="bg1"/>
                </a:solidFill>
              </a:rPr>
              <a:t> e le </a:t>
            </a:r>
            <a:r>
              <a:rPr lang="en-US" sz="2200" dirty="0" err="1" smtClean="0">
                <a:solidFill>
                  <a:schemeClr val="bg1"/>
                </a:solidFill>
              </a:rPr>
              <a:t>azioni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messe</a:t>
            </a:r>
            <a:r>
              <a:rPr lang="en-US" sz="2200" dirty="0" smtClean="0">
                <a:solidFill>
                  <a:schemeClr val="bg1"/>
                </a:solidFill>
              </a:rPr>
              <a:t> in </a:t>
            </a:r>
            <a:r>
              <a:rPr lang="en-US" sz="2200" dirty="0" err="1" smtClean="0">
                <a:solidFill>
                  <a:schemeClr val="bg1"/>
                </a:solidFill>
              </a:rPr>
              <a:t>atto</a:t>
            </a:r>
            <a:r>
              <a:rPr lang="en-US" sz="2200" dirty="0" smtClean="0">
                <a:solidFill>
                  <a:schemeClr val="bg1"/>
                </a:solidFill>
              </a:rPr>
              <a:t> al fine di </a:t>
            </a:r>
            <a:r>
              <a:rPr lang="en-US" sz="2200" dirty="0" err="1" smtClean="0">
                <a:solidFill>
                  <a:schemeClr val="bg1"/>
                </a:solidFill>
              </a:rPr>
              <a:t>raggiungere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gli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obiettivi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prefissati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6950" y="-27384"/>
            <a:ext cx="2719554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Casi studio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86640" y="5304690"/>
            <a:ext cx="7547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600" dirty="0" smtClean="0">
                <a:solidFill>
                  <a:srgbClr val="0033CC"/>
                </a:solidFill>
              </a:rPr>
              <a:t>Area geografica di </a:t>
            </a:r>
            <a:r>
              <a:rPr lang="it-IT" sz="2600" dirty="0">
                <a:solidFill>
                  <a:srgbClr val="0033CC"/>
                </a:solidFill>
              </a:rPr>
              <a:t>interesse (Basso Adriatico </a:t>
            </a:r>
            <a:r>
              <a:rPr lang="it-IT" sz="2600" dirty="0" smtClean="0">
                <a:solidFill>
                  <a:srgbClr val="0033CC"/>
                </a:solidFill>
              </a:rPr>
              <a:t>e Ionio)</a:t>
            </a:r>
          </a:p>
          <a:p>
            <a:pPr marL="285750" indent="-285750">
              <a:buFontTx/>
              <a:buChar char="-"/>
            </a:pPr>
            <a:r>
              <a:rPr lang="it-IT" sz="2600" dirty="0" smtClean="0">
                <a:solidFill>
                  <a:srgbClr val="0033CC"/>
                </a:solidFill>
              </a:rPr>
              <a:t>Presenza di un ente gestore</a:t>
            </a:r>
          </a:p>
          <a:p>
            <a:pPr marL="285750" indent="-285750">
              <a:buFontTx/>
              <a:buChar char="-"/>
            </a:pPr>
            <a:r>
              <a:rPr lang="it-IT" sz="2600" dirty="0" smtClean="0">
                <a:solidFill>
                  <a:srgbClr val="0033CC"/>
                </a:solidFill>
              </a:rPr>
              <a:t>Confronto intra-regionale e internazionale</a:t>
            </a:r>
            <a:endParaRPr lang="it-IT" sz="2600" dirty="0">
              <a:solidFill>
                <a:srgbClr val="0033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921486" y="961678"/>
            <a:ext cx="7303872" cy="4248473"/>
            <a:chOff x="921486" y="961678"/>
            <a:chExt cx="7303872" cy="4248473"/>
          </a:xfrm>
        </p:grpSpPr>
        <p:grpSp>
          <p:nvGrpSpPr>
            <p:cNvPr id="52" name="Gruppo 51"/>
            <p:cNvGrpSpPr/>
            <p:nvPr/>
          </p:nvGrpSpPr>
          <p:grpSpPr>
            <a:xfrm>
              <a:off x="921486" y="961678"/>
              <a:ext cx="7303872" cy="4248473"/>
              <a:chOff x="49947" y="-900493"/>
              <a:chExt cx="8991986" cy="5443805"/>
            </a:xfrm>
          </p:grpSpPr>
          <p:pic>
            <p:nvPicPr>
              <p:cNvPr id="53" name="Picture 2" descr="C:\Users\Claudia\Desktop\Lavoro Nizza\Congressi-Workshop\Macerata 2015\Poster Status of MPAs in the Mediterranean 2012-page-00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46"/>
              <a:stretch/>
            </p:blipFill>
            <p:spPr bwMode="auto">
              <a:xfrm>
                <a:off x="49947" y="-900493"/>
                <a:ext cx="8991986" cy="5443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Connettore 2 53"/>
              <p:cNvCxnSpPr/>
              <p:nvPr/>
            </p:nvCxnSpPr>
            <p:spPr>
              <a:xfrm flipH="1">
                <a:off x="4941094" y="1225006"/>
                <a:ext cx="154429" cy="18825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2 54"/>
              <p:cNvCxnSpPr/>
              <p:nvPr/>
            </p:nvCxnSpPr>
            <p:spPr>
              <a:xfrm flipV="1">
                <a:off x="4767067" y="1547551"/>
                <a:ext cx="155448" cy="1919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/>
              <p:nvPr/>
            </p:nvCxnSpPr>
            <p:spPr>
              <a:xfrm flipV="1">
                <a:off x="5357184" y="2023033"/>
                <a:ext cx="155448" cy="1919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sellaDiTesto 56"/>
              <p:cNvSpPr txBox="1"/>
              <p:nvPr/>
            </p:nvSpPr>
            <p:spPr>
              <a:xfrm>
                <a:off x="5006312" y="1160156"/>
                <a:ext cx="1624017" cy="35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AMP Torre </a:t>
                </a:r>
                <a:r>
                  <a:rPr lang="en-US" sz="1000" dirty="0" err="1" smtClean="0">
                    <a:solidFill>
                      <a:schemeClr val="bg1"/>
                    </a:solidFill>
                  </a:rPr>
                  <a:t>Guaceto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4154683" y="1690289"/>
                <a:ext cx="1599207" cy="35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AMP Porto </a:t>
                </a:r>
                <a:r>
                  <a:rPr lang="en-US" sz="1000" dirty="0" err="1" smtClean="0">
                    <a:solidFill>
                      <a:schemeClr val="bg1"/>
                    </a:solidFill>
                  </a:rPr>
                  <a:t>Cesareo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4788024" y="2167049"/>
                <a:ext cx="1580710" cy="569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Parco </a:t>
                </a:r>
                <a:r>
                  <a:rPr lang="en-US" sz="1000" dirty="0" err="1" smtClean="0">
                    <a:solidFill>
                      <a:schemeClr val="bg1"/>
                    </a:solidFill>
                  </a:rPr>
                  <a:t>Nazionale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Marino di Zakynthos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Connettore 3"/>
            <p:cNvSpPr/>
            <p:nvPr/>
          </p:nvSpPr>
          <p:spPr>
            <a:xfrm>
              <a:off x="2538323" y="2983585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nettore 13"/>
            <p:cNvSpPr/>
            <p:nvPr/>
          </p:nvSpPr>
          <p:spPr>
            <a:xfrm>
              <a:off x="4123385" y="3061312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nettore 14"/>
            <p:cNvSpPr/>
            <p:nvPr/>
          </p:nvSpPr>
          <p:spPr>
            <a:xfrm>
              <a:off x="3381531" y="2271395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nettore 15"/>
            <p:cNvSpPr/>
            <p:nvPr/>
          </p:nvSpPr>
          <p:spPr>
            <a:xfrm>
              <a:off x="3494012" y="2235677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nettore 16"/>
            <p:cNvSpPr/>
            <p:nvPr/>
          </p:nvSpPr>
          <p:spPr>
            <a:xfrm>
              <a:off x="3621009" y="2733361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nettore 17"/>
            <p:cNvSpPr/>
            <p:nvPr/>
          </p:nvSpPr>
          <p:spPr>
            <a:xfrm>
              <a:off x="3543692" y="2650466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nettore 18"/>
            <p:cNvSpPr/>
            <p:nvPr/>
          </p:nvSpPr>
          <p:spPr>
            <a:xfrm>
              <a:off x="2923522" y="2420170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nettore 20"/>
            <p:cNvSpPr/>
            <p:nvPr/>
          </p:nvSpPr>
          <p:spPr>
            <a:xfrm>
              <a:off x="3014113" y="2478038"/>
              <a:ext cx="45719" cy="4571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3032" y="-27384"/>
            <a:ext cx="4680520" cy="86409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AMP Torre </a:t>
            </a:r>
            <a:r>
              <a:rPr lang="en-US" dirty="0" err="1" smtClean="0">
                <a:solidFill>
                  <a:srgbClr val="002060"/>
                </a:solidFill>
              </a:rPr>
              <a:t>Guaceto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Claudia\Desktop\Conc\Mappe AMP\torre guac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667" r="4803" b="12338"/>
          <a:stretch/>
        </p:blipFill>
        <p:spPr bwMode="auto">
          <a:xfrm>
            <a:off x="294281" y="1340767"/>
            <a:ext cx="4997799" cy="44644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67905" y="2682786"/>
            <a:ext cx="3568591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Istituita</a:t>
            </a:r>
            <a:r>
              <a:rPr lang="en-US" dirty="0" smtClean="0">
                <a:solidFill>
                  <a:schemeClr val="bg1"/>
                </a:solidFill>
              </a:rPr>
              <a:t>: 1991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Effettiva</a:t>
            </a:r>
            <a:r>
              <a:rPr lang="en-US" dirty="0" smtClean="0">
                <a:solidFill>
                  <a:schemeClr val="bg1"/>
                </a:solidFill>
              </a:rPr>
              <a:t>: 2000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Gestore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Consorzio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Gestione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</a:t>
            </a:r>
            <a:r>
              <a:rPr lang="en-US" dirty="0" smtClean="0">
                <a:solidFill>
                  <a:schemeClr val="bg1"/>
                </a:solidFill>
              </a:rPr>
              <a:t> due </a:t>
            </a:r>
            <a:r>
              <a:rPr lang="en-US" dirty="0" err="1" smtClean="0">
                <a:solidFill>
                  <a:schemeClr val="bg1"/>
                </a:solidFill>
              </a:rPr>
              <a:t>comuni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locali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Brindisi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Carovigno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WWF Italia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Superficie</a:t>
            </a:r>
            <a:r>
              <a:rPr lang="en-US" dirty="0" smtClean="0">
                <a:solidFill>
                  <a:schemeClr val="bg1"/>
                </a:solidFill>
              </a:rPr>
              <a:t>: 2.200 ha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laudia\Desktop\Conc\Mappe AMP\porto cesare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38862" r="6353" b="11339"/>
          <a:stretch/>
        </p:blipFill>
        <p:spPr bwMode="auto">
          <a:xfrm>
            <a:off x="162095" y="1728104"/>
            <a:ext cx="5755477" cy="35731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23032" y="4462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AMP Porto </a:t>
            </a:r>
            <a:r>
              <a:rPr lang="en-US" sz="4400" dirty="0" err="1" smtClean="0">
                <a:solidFill>
                  <a:srgbClr val="002060"/>
                </a:solidFill>
              </a:rPr>
              <a:t>Cesareo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48672" y="2420888"/>
            <a:ext cx="3059832" cy="203132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Istituita</a:t>
            </a:r>
            <a:r>
              <a:rPr lang="it-IT" dirty="0" smtClean="0">
                <a:solidFill>
                  <a:schemeClr val="bg1"/>
                </a:solidFill>
              </a:rPr>
              <a:t>: 1997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Effettiva</a:t>
            </a:r>
            <a:r>
              <a:rPr lang="it-IT" dirty="0" smtClean="0">
                <a:solidFill>
                  <a:schemeClr val="bg1"/>
                </a:solidFill>
              </a:rPr>
              <a:t>: 2005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Ente Gestore</a:t>
            </a:r>
            <a:r>
              <a:rPr lang="it-IT" dirty="0" smtClean="0">
                <a:solidFill>
                  <a:schemeClr val="bg1"/>
                </a:solidFill>
              </a:rPr>
              <a:t>: Consorzio di Gestione tra due comuni locali (Porto Cesareo </a:t>
            </a:r>
            <a:r>
              <a:rPr lang="it-IT" dirty="0">
                <a:solidFill>
                  <a:schemeClr val="bg1"/>
                </a:solidFill>
              </a:rPr>
              <a:t>e Nardò</a:t>
            </a:r>
            <a:r>
              <a:rPr lang="it-IT" dirty="0" smtClean="0">
                <a:solidFill>
                  <a:schemeClr val="bg1"/>
                </a:solidFill>
              </a:rPr>
              <a:t>) e la provincia di Lecce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Superficie</a:t>
            </a:r>
            <a:r>
              <a:rPr lang="it-IT" dirty="0" smtClean="0">
                <a:solidFill>
                  <a:schemeClr val="bg1"/>
                </a:solidFill>
              </a:rPr>
              <a:t>: 16.654 ha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" y="1587856"/>
            <a:ext cx="5549482" cy="365658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0576" y="4462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Parco </a:t>
            </a:r>
            <a:r>
              <a:rPr lang="en-US" sz="4400" dirty="0" err="1" smtClean="0">
                <a:solidFill>
                  <a:srgbClr val="002060"/>
                </a:solidFill>
              </a:rPr>
              <a:t>Nazionale</a:t>
            </a:r>
            <a:r>
              <a:rPr lang="en-US" sz="4400" dirty="0" smtClean="0">
                <a:solidFill>
                  <a:srgbClr val="002060"/>
                </a:solidFill>
              </a:rPr>
              <a:t> Marino di Zakynthos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09088" y="2671752"/>
            <a:ext cx="3127408" cy="14773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Istituito</a:t>
            </a:r>
            <a:r>
              <a:rPr lang="en-US" dirty="0" smtClean="0">
                <a:solidFill>
                  <a:schemeClr val="bg1"/>
                </a:solidFill>
              </a:rPr>
              <a:t>: 1999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Effettivo</a:t>
            </a:r>
            <a:r>
              <a:rPr lang="en-US" dirty="0" smtClean="0">
                <a:solidFill>
                  <a:schemeClr val="bg1"/>
                </a:solidFill>
              </a:rPr>
              <a:t>: 2000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Gestore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Agenzia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Gestione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creata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appositamente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Superficie</a:t>
            </a:r>
            <a:r>
              <a:rPr lang="en-US" dirty="0" smtClean="0">
                <a:solidFill>
                  <a:schemeClr val="bg1"/>
                </a:solidFill>
              </a:rPr>
              <a:t>: 8.331 ha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1108</Words>
  <Application>Microsoft Office PowerPoint</Application>
  <PresentationFormat>Presentazione su schermo (4:3)</PresentationFormat>
  <Paragraphs>207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Profili organizzativi, manageriali e strategici delle Aree Marine Protette: casi di studio nel Basso Adriatico e nello Ionio</vt:lpstr>
      <vt:lpstr>Area Marina Protetta (AMP)</vt:lpstr>
      <vt:lpstr>- sociali, - guidate da obiettivi,  - strutturate e coordinate al fine di svolgere   determinate attività, - che interagiscono con l’ambiente sociale-   economico, culturale e istituzionale.</vt:lpstr>
      <vt:lpstr>Obiettivo tesi di dottorato</vt:lpstr>
      <vt:lpstr>Presentazione standard di PowerPoint</vt:lpstr>
      <vt:lpstr>Casi studio</vt:lpstr>
      <vt:lpstr>AMP Torre Guaceto</vt:lpstr>
      <vt:lpstr>Presentazione standard di PowerPoint</vt:lpstr>
      <vt:lpstr>Presentazione standard di PowerPoint</vt:lpstr>
      <vt:lpstr>Modalità di rilevazione dati</vt:lpstr>
      <vt:lpstr>Variabili considerate</vt:lpstr>
      <vt:lpstr>Inquadramento legislativo e design</vt:lpstr>
      <vt:lpstr>Governance - Profili organizzativi</vt:lpstr>
      <vt:lpstr>Presentazione standard di PowerPoint</vt:lpstr>
      <vt:lpstr>Governance - Profili organizzativi</vt:lpstr>
      <vt:lpstr>Governance - Profili organizzativi</vt:lpstr>
      <vt:lpstr>Management - Profili strategici</vt:lpstr>
      <vt:lpstr>Management - Profili strategici</vt:lpstr>
      <vt:lpstr>Management - Profili strategici</vt:lpstr>
      <vt:lpstr>Management - Profili strategici</vt:lpstr>
      <vt:lpstr>Presentazione standard di PowerPoint</vt:lpstr>
      <vt:lpstr>Management - Profili strategici</vt:lpstr>
      <vt:lpstr>Considerazioni finali</vt:lpstr>
      <vt:lpstr>Presentazione standard di PowerPoint</vt:lpstr>
      <vt:lpstr>Prospettive future</vt:lpstr>
      <vt:lpstr>Prospettive future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 organizzativi, manageriali e strategici delle aree marine protette. Casi di studio nel Basso Adriatico e nello Ionio</dc:title>
  <dc:creator>Claudia</dc:creator>
  <cp:lastModifiedBy>Claudia</cp:lastModifiedBy>
  <cp:revision>243</cp:revision>
  <dcterms:created xsi:type="dcterms:W3CDTF">2015-05-29T08:38:13Z</dcterms:created>
  <dcterms:modified xsi:type="dcterms:W3CDTF">2015-06-15T06:47:56Z</dcterms:modified>
</cp:coreProperties>
</file>