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1"/>
  </p:notesMasterIdLst>
  <p:sldIdLst>
    <p:sldId id="256" r:id="rId2"/>
    <p:sldId id="306" r:id="rId3"/>
    <p:sldId id="257" r:id="rId4"/>
    <p:sldId id="258" r:id="rId5"/>
    <p:sldId id="277" r:id="rId6"/>
    <p:sldId id="267" r:id="rId7"/>
    <p:sldId id="265" r:id="rId8"/>
    <p:sldId id="307" r:id="rId9"/>
    <p:sldId id="308" r:id="rId10"/>
    <p:sldId id="260" r:id="rId11"/>
    <p:sldId id="301" r:id="rId12"/>
    <p:sldId id="278" r:id="rId13"/>
    <p:sldId id="276" r:id="rId14"/>
    <p:sldId id="298" r:id="rId15"/>
    <p:sldId id="287" r:id="rId16"/>
    <p:sldId id="293" r:id="rId17"/>
    <p:sldId id="303" r:id="rId18"/>
    <p:sldId id="289" r:id="rId19"/>
    <p:sldId id="310" r:id="rId20"/>
    <p:sldId id="311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12" r:id="rId29"/>
    <p:sldId id="30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CC33"/>
    <a:srgbClr val="FFFF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29" autoAdjust="0"/>
  </p:normalViewPr>
  <p:slideViewPr>
    <p:cSldViewPr showGuides="1"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4E3BC-4E2D-4729-979C-6BAE1D88202F}" type="datetimeFigureOut">
              <a:rPr lang="en-US" smtClean="0"/>
              <a:t>6/14/2015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33CF7-C2F5-4034-B181-FD831D87E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6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33CF7-C2F5-4034-B181-FD831D87EE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33CF7-C2F5-4034-B181-FD831D87EE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6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33CF7-C2F5-4034-B181-FD831D87EE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8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33CF7-C2F5-4034-B181-FD831D87EE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55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33CF7-C2F5-4034-B181-FD831D87EE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5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75CD6-5C35-4F8D-8167-DF227ED0C214}" type="datetime4">
              <a:rPr lang="it-IT" smtClean="0"/>
              <a:t>14 giugno 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77AE-1F0B-4A14-B25A-0F6C217E532C}" type="datetime4">
              <a:rPr lang="it-IT" smtClean="0"/>
              <a:t>14 giugno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AA3CB-F395-4FC3-8841-66F5A0FF7A28}" type="datetime4">
              <a:rPr lang="it-IT" smtClean="0"/>
              <a:t>14 giugno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EC70F-A3B6-4A27-8F8B-F3D767BACB6C}" type="datetime4">
              <a:rPr lang="it-IT" smtClean="0"/>
              <a:t>14 giugno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39D3E-CBD8-4EBC-946C-E73FB917B119}" type="datetime4">
              <a:rPr lang="it-IT" smtClean="0"/>
              <a:t>14 giugno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1F5D-C6B2-4B6F-84AA-80F5F8486B5C}" type="datetime4">
              <a:rPr lang="it-IT" smtClean="0"/>
              <a:t>14 giugno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315E-F6B6-4C31-8156-96931047277C}" type="datetime4">
              <a:rPr lang="it-IT" smtClean="0"/>
              <a:t>14 giugno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4144-3F34-460C-87B4-0C4D5521BECE}" type="datetime4">
              <a:rPr lang="it-IT" smtClean="0"/>
              <a:t>14 giugno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EEC7-836D-4C04-8D00-289F69E9686B}" type="datetime4">
              <a:rPr lang="it-IT" smtClean="0"/>
              <a:t>14 giugno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609B-FE5D-43C9-B92B-53E74A9CBA49}" type="datetime4">
              <a:rPr lang="it-IT" smtClean="0"/>
              <a:t>14 giugno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156D-544A-45FF-BA79-6C052B6976BB}" type="datetime4">
              <a:rPr lang="it-IT" smtClean="0"/>
              <a:t>14 giugno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Giornata di studio “Modelli e strumenti di governance per i mari Adriatico e Ionio»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655EF5F-0E97-403B-826C-9018A27CED2E}" type="datetime4">
              <a:rPr lang="it-IT" smtClean="0"/>
              <a:t>14 giugno 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it-IT" smtClean="0"/>
              <a:t>Giornata di studio “Modelli e strumenti di governance per i mari Adriatico e Ionio»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580896"/>
          </a:xfrm>
        </p:spPr>
        <p:txBody>
          <a:bodyPr>
            <a:normAutofit/>
          </a:bodyPr>
          <a:lstStyle/>
          <a:p>
            <a:pPr algn="r"/>
            <a:r>
              <a:rPr lang="it-IT" dirty="0"/>
              <a:t>La valutazione dello stato degli ecosistemi marini come strumento di </a:t>
            </a:r>
            <a:r>
              <a:rPr lang="it-IT" dirty="0" err="1" smtClean="0"/>
              <a:t>governance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3573016"/>
            <a:ext cx="8229600" cy="275158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3400" dirty="0" smtClean="0"/>
              <a:t>Michele Scardi</a:t>
            </a:r>
          </a:p>
          <a:p>
            <a:pPr marL="0" indent="0" algn="r">
              <a:buNone/>
            </a:pPr>
            <a:r>
              <a:rPr lang="it-IT" sz="2000" dirty="0" smtClean="0"/>
              <a:t>Dipartimento di Biologia</a:t>
            </a:r>
            <a:br>
              <a:rPr lang="it-IT" sz="2000" dirty="0" smtClean="0"/>
            </a:br>
            <a:r>
              <a:rPr lang="it-IT" sz="2000" dirty="0" smtClean="0"/>
              <a:t>Università di Roma ‘Tor Vergata’ / </a:t>
            </a:r>
            <a:r>
              <a:rPr lang="it-IT" sz="2000" dirty="0" err="1" smtClean="0"/>
              <a:t>CoNISMa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24" y="5632277"/>
            <a:ext cx="685976" cy="6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16" y="5686295"/>
            <a:ext cx="1682484" cy="6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87824" y="4869160"/>
            <a:ext cx="56989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chemeClr val="tx2"/>
                </a:solidFill>
              </a:rPr>
              <a:t>www.michele.scardi.name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smtClean="0">
                <a:solidFill>
                  <a:schemeClr val="tx2"/>
                </a:solidFill>
              </a:rPr>
              <a:t>- mscardi@mclink.it</a:t>
            </a:r>
            <a:r>
              <a:rPr lang="it-IT" dirty="0"/>
              <a:t/>
            </a:r>
            <a:br>
              <a:rPr lang="it-IT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5516" y="6473080"/>
            <a:ext cx="871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Giornata di studio «Modelli e strumenti di </a:t>
            </a:r>
            <a:r>
              <a:rPr lang="it-IT" sz="1400" dirty="0" err="1" smtClean="0"/>
              <a:t>governance</a:t>
            </a:r>
            <a:r>
              <a:rPr lang="it-IT" sz="1400" dirty="0" smtClean="0"/>
              <a:t> per i mari Adriatico e Ionio» - Macerata, 15 giugno 2015</a:t>
            </a:r>
            <a:endParaRPr lang="it-IT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16" y="5584535"/>
            <a:ext cx="1901181" cy="733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897" y="5686295"/>
            <a:ext cx="617793" cy="6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Scale spaziali e dati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0104"/>
            <a:ext cx="8229600" cy="4877896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it-IT" dirty="0" smtClean="0"/>
              <a:t>L’obiettivo della MSFD sono le valutazioni a scala di </a:t>
            </a:r>
            <a:r>
              <a:rPr lang="it-IT" b="1" dirty="0" err="1" smtClean="0"/>
              <a:t>sottoregione</a:t>
            </a:r>
            <a:r>
              <a:rPr lang="it-IT" dirty="0" smtClean="0"/>
              <a:t>, ma all’interno di queste quali sono le </a:t>
            </a:r>
            <a:r>
              <a:rPr lang="it-IT" b="1" dirty="0" smtClean="0"/>
              <a:t>scale</a:t>
            </a:r>
            <a:r>
              <a:rPr lang="it-IT" dirty="0" smtClean="0"/>
              <a:t> più adeguate?</a:t>
            </a:r>
          </a:p>
          <a:p>
            <a:pPr>
              <a:spcBef>
                <a:spcPts val="1200"/>
              </a:spcBef>
            </a:pPr>
            <a:r>
              <a:rPr lang="it-IT" dirty="0" smtClean="0"/>
              <a:t>Le </a:t>
            </a:r>
            <a:r>
              <a:rPr lang="it-IT" b="1" dirty="0" err="1" smtClean="0"/>
              <a:t>Assessment</a:t>
            </a:r>
            <a:r>
              <a:rPr lang="it-IT" b="1" dirty="0" smtClean="0"/>
              <a:t> Area?</a:t>
            </a:r>
            <a:r>
              <a:rPr lang="it-IT" dirty="0" smtClean="0"/>
              <a:t> Interi bacini? O scale molto locali (es. Golfo di Napoli o Baia di Napoli)?</a:t>
            </a:r>
          </a:p>
          <a:p>
            <a:pPr>
              <a:spcBef>
                <a:spcPts val="1200"/>
              </a:spcBef>
            </a:pPr>
            <a:r>
              <a:rPr lang="it-IT" dirty="0" smtClean="0"/>
              <a:t>Dati disponibili: </a:t>
            </a:r>
            <a:r>
              <a:rPr lang="it-IT" b="1" dirty="0" smtClean="0"/>
              <a:t>meno</a:t>
            </a:r>
            <a:r>
              <a:rPr lang="it-IT" dirty="0" smtClean="0"/>
              <a:t> </a:t>
            </a:r>
            <a:r>
              <a:rPr lang="it-IT" dirty="0"/>
              <a:t>di quelli </a:t>
            </a:r>
            <a:r>
              <a:rPr lang="it-IT" dirty="0" smtClean="0"/>
              <a:t>attesi e </a:t>
            </a:r>
            <a:r>
              <a:rPr lang="it-IT" b="1" dirty="0" smtClean="0"/>
              <a:t>molto </a:t>
            </a:r>
            <a:r>
              <a:rPr lang="it-IT" b="1" dirty="0"/>
              <a:t>meno</a:t>
            </a:r>
            <a:r>
              <a:rPr lang="it-IT" dirty="0"/>
              <a:t> di quelli che </a:t>
            </a:r>
            <a:r>
              <a:rPr lang="it-IT" dirty="0" smtClean="0"/>
              <a:t>servirebbero e comunque raccolti </a:t>
            </a:r>
            <a:r>
              <a:rPr lang="it-IT" dirty="0"/>
              <a:t>quasi sempre con fini </a:t>
            </a:r>
            <a:r>
              <a:rPr lang="it-IT" b="1" dirty="0"/>
              <a:t>diversi</a:t>
            </a:r>
            <a:r>
              <a:rPr lang="it-IT" dirty="0"/>
              <a:t> dalla valutazione dello stato degli ecosistemi</a:t>
            </a:r>
          </a:p>
          <a:p>
            <a:pPr>
              <a:spcBef>
                <a:spcPts val="1200"/>
              </a:spcBef>
            </a:pPr>
            <a:r>
              <a:rPr lang="it-IT" dirty="0" smtClean="0"/>
              <a:t>Dati </a:t>
            </a:r>
            <a:r>
              <a:rPr lang="it-IT" b="1" dirty="0" smtClean="0"/>
              <a:t>eterogenei</a:t>
            </a:r>
            <a:r>
              <a:rPr lang="it-IT" dirty="0" smtClean="0"/>
              <a:t> </a:t>
            </a:r>
            <a:r>
              <a:rPr lang="it-IT" dirty="0"/>
              <a:t>per provenienza, qualità, metodi di acquisizione, etc.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8112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Valutazioni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GES a livello di descrittore (cfr. MSFD):</a:t>
            </a:r>
          </a:p>
          <a:p>
            <a:pPr lvl="1"/>
            <a:r>
              <a:rPr lang="it-IT" i="1" dirty="0" smtClean="0"/>
              <a:t>La </a:t>
            </a:r>
            <a:r>
              <a:rPr lang="it-IT" i="1" dirty="0"/>
              <a:t>biodiversità è </a:t>
            </a:r>
            <a:r>
              <a:rPr lang="it-IT" i="1" dirty="0" smtClean="0"/>
              <a:t>mantenuta. La </a:t>
            </a:r>
            <a:r>
              <a:rPr lang="it-IT" i="1" dirty="0"/>
              <a:t>qualità e la presenza di habitat nonché la distribuzione e l’abbondanza delle </a:t>
            </a:r>
            <a:r>
              <a:rPr lang="it-IT" i="1" dirty="0" smtClean="0"/>
              <a:t>specie sono </a:t>
            </a:r>
            <a:r>
              <a:rPr lang="it-IT" i="1" dirty="0"/>
              <a:t>in linea con le prevalenti condizioni </a:t>
            </a:r>
            <a:r>
              <a:rPr lang="it-IT" i="1" dirty="0" err="1"/>
              <a:t>fisiografiche</a:t>
            </a:r>
            <a:r>
              <a:rPr lang="it-IT" i="1" dirty="0"/>
              <a:t>, geografiche e </a:t>
            </a:r>
            <a:r>
              <a:rPr lang="it-IT" i="1" dirty="0" smtClean="0"/>
              <a:t>climatiche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/>
              <a:t>GES a livello di indicatore:</a:t>
            </a:r>
          </a:p>
          <a:p>
            <a:pPr lvl="1"/>
            <a:r>
              <a:rPr lang="it-IT" i="1" dirty="0" smtClean="0"/>
              <a:t>La densità della specie X</a:t>
            </a:r>
            <a:br>
              <a:rPr lang="it-IT" i="1" dirty="0" smtClean="0"/>
            </a:br>
            <a:r>
              <a:rPr lang="it-IT" i="1" dirty="0" smtClean="0"/>
              <a:t>non è inferiore a Y individui</a:t>
            </a:r>
            <a:br>
              <a:rPr lang="it-IT" i="1" dirty="0" smtClean="0"/>
            </a:br>
            <a:r>
              <a:rPr lang="it-IT" i="1" dirty="0" smtClean="0"/>
              <a:t>per m</a:t>
            </a:r>
            <a:r>
              <a:rPr lang="it-IT" i="1" baseline="30000" dirty="0" smtClean="0"/>
              <a:t>2</a:t>
            </a:r>
            <a:endParaRPr lang="it-IT" i="1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099538"/>
            <a:ext cx="425537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Valori soglia: una prassi comune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6291"/>
            <a:ext cx="6552728" cy="473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91880" y="628957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Arial" pitchFamily="34" charset="0"/>
                <a:cs typeface="Arial" pitchFamily="34" charset="0"/>
              </a:rPr>
              <a:t>Variabile X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17378" y="405806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Arial" pitchFamily="34" charset="0"/>
                <a:cs typeface="Arial" pitchFamily="34" charset="0"/>
              </a:rPr>
              <a:t>Frequenza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24733" y="2822153"/>
            <a:ext cx="4483571" cy="2870051"/>
            <a:chOff x="2752725" y="2625874"/>
            <a:chExt cx="4483571" cy="2870051"/>
          </a:xfrm>
        </p:grpSpPr>
        <p:sp>
          <p:nvSpPr>
            <p:cNvPr id="10" name="TextBox 9"/>
            <p:cNvSpPr txBox="1"/>
            <p:nvPr/>
          </p:nvSpPr>
          <p:spPr>
            <a:xfrm>
              <a:off x="5364088" y="2625874"/>
              <a:ext cx="1872208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7</a:t>
              </a:r>
              <a:r>
                <a:rPr lang="it-IT" dirty="0" smtClean="0"/>
                <a:t>5.mo percentile</a:t>
              </a:r>
              <a:br>
                <a:rPr lang="it-IT" dirty="0" smtClean="0"/>
              </a:br>
              <a:r>
                <a:rPr lang="it-IT" dirty="0" smtClean="0"/>
                <a:t>x=2.93</a:t>
              </a:r>
              <a:endParaRPr lang="en-US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752725" y="2943225"/>
              <a:ext cx="2600325" cy="2552700"/>
            </a:xfrm>
            <a:custGeom>
              <a:avLst/>
              <a:gdLst>
                <a:gd name="connsiteX0" fmla="*/ 2720195 w 2720195"/>
                <a:gd name="connsiteY0" fmla="*/ 0 h 2552700"/>
                <a:gd name="connsiteX1" fmla="*/ 300845 w 2720195"/>
                <a:gd name="connsiteY1" fmla="*/ 638175 h 2552700"/>
                <a:gd name="connsiteX2" fmla="*/ 119870 w 2720195"/>
                <a:gd name="connsiteY2" fmla="*/ 2552700 h 2552700"/>
                <a:gd name="connsiteX0" fmla="*/ 2646129 w 2646129"/>
                <a:gd name="connsiteY0" fmla="*/ 0 h 2552700"/>
                <a:gd name="connsiteX1" fmla="*/ 483954 w 2646129"/>
                <a:gd name="connsiteY1" fmla="*/ 466725 h 2552700"/>
                <a:gd name="connsiteX2" fmla="*/ 45804 w 2646129"/>
                <a:gd name="connsiteY2" fmla="*/ 2552700 h 2552700"/>
                <a:gd name="connsiteX0" fmla="*/ 2646129 w 2646129"/>
                <a:gd name="connsiteY0" fmla="*/ 0 h 2552700"/>
                <a:gd name="connsiteX1" fmla="*/ 483954 w 2646129"/>
                <a:gd name="connsiteY1" fmla="*/ 466725 h 2552700"/>
                <a:gd name="connsiteX2" fmla="*/ 45804 w 2646129"/>
                <a:gd name="connsiteY2" fmla="*/ 2552700 h 2552700"/>
                <a:gd name="connsiteX0" fmla="*/ 2600325 w 2600325"/>
                <a:gd name="connsiteY0" fmla="*/ 0 h 2552700"/>
                <a:gd name="connsiteX1" fmla="*/ 438150 w 2600325"/>
                <a:gd name="connsiteY1" fmla="*/ 466725 h 2552700"/>
                <a:gd name="connsiteX2" fmla="*/ 0 w 2600325"/>
                <a:gd name="connsiteY2" fmla="*/ 255270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0325" h="2552700">
                  <a:moveTo>
                    <a:pt x="2600325" y="0"/>
                  </a:moveTo>
                  <a:cubicBezTo>
                    <a:pt x="1559718" y="20637"/>
                    <a:pt x="871537" y="41275"/>
                    <a:pt x="438150" y="466725"/>
                  </a:cubicBezTo>
                  <a:cubicBezTo>
                    <a:pt x="4763" y="892175"/>
                    <a:pt x="7144" y="1617662"/>
                    <a:pt x="0" y="2552700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80112" y="4031602"/>
            <a:ext cx="3024336" cy="1969941"/>
            <a:chOff x="5508104" y="3835323"/>
            <a:chExt cx="3024336" cy="1969941"/>
          </a:xfrm>
        </p:grpSpPr>
        <p:sp>
          <p:nvSpPr>
            <p:cNvPr id="8" name="TextBox 7"/>
            <p:cNvSpPr txBox="1"/>
            <p:nvPr/>
          </p:nvSpPr>
          <p:spPr>
            <a:xfrm>
              <a:off x="6660232" y="3835323"/>
              <a:ext cx="1872208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/>
                <a:t>95.mo percentile</a:t>
              </a:r>
              <a:br>
                <a:rPr lang="it-IT" dirty="0" smtClean="0"/>
              </a:br>
              <a:r>
                <a:rPr lang="it-IT" dirty="0" smtClean="0"/>
                <a:t>x=7.73</a:t>
              </a:r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508104" y="4158488"/>
              <a:ext cx="1137121" cy="1646776"/>
            </a:xfrm>
            <a:custGeom>
              <a:avLst/>
              <a:gdLst>
                <a:gd name="connsiteX0" fmla="*/ 2720195 w 2720195"/>
                <a:gd name="connsiteY0" fmla="*/ 0 h 2552700"/>
                <a:gd name="connsiteX1" fmla="*/ 300845 w 2720195"/>
                <a:gd name="connsiteY1" fmla="*/ 638175 h 2552700"/>
                <a:gd name="connsiteX2" fmla="*/ 119870 w 2720195"/>
                <a:gd name="connsiteY2" fmla="*/ 2552700 h 2552700"/>
                <a:gd name="connsiteX0" fmla="*/ 2646129 w 2646129"/>
                <a:gd name="connsiteY0" fmla="*/ 0 h 2552700"/>
                <a:gd name="connsiteX1" fmla="*/ 483954 w 2646129"/>
                <a:gd name="connsiteY1" fmla="*/ 466725 h 2552700"/>
                <a:gd name="connsiteX2" fmla="*/ 45804 w 2646129"/>
                <a:gd name="connsiteY2" fmla="*/ 2552700 h 2552700"/>
                <a:gd name="connsiteX0" fmla="*/ 2646129 w 2646129"/>
                <a:gd name="connsiteY0" fmla="*/ 0 h 2552700"/>
                <a:gd name="connsiteX1" fmla="*/ 483954 w 2646129"/>
                <a:gd name="connsiteY1" fmla="*/ 466725 h 2552700"/>
                <a:gd name="connsiteX2" fmla="*/ 45804 w 2646129"/>
                <a:gd name="connsiteY2" fmla="*/ 2552700 h 2552700"/>
                <a:gd name="connsiteX0" fmla="*/ 2600325 w 2600325"/>
                <a:gd name="connsiteY0" fmla="*/ 0 h 2552700"/>
                <a:gd name="connsiteX1" fmla="*/ 438150 w 2600325"/>
                <a:gd name="connsiteY1" fmla="*/ 466725 h 2552700"/>
                <a:gd name="connsiteX2" fmla="*/ 0 w 2600325"/>
                <a:gd name="connsiteY2" fmla="*/ 255270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0325" h="2552700">
                  <a:moveTo>
                    <a:pt x="2600325" y="0"/>
                  </a:moveTo>
                  <a:cubicBezTo>
                    <a:pt x="1559718" y="20637"/>
                    <a:pt x="871537" y="41275"/>
                    <a:pt x="438150" y="466725"/>
                  </a:cubicBezTo>
                  <a:cubicBezTo>
                    <a:pt x="4763" y="892175"/>
                    <a:pt x="7144" y="1617662"/>
                    <a:pt x="0" y="2552700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26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 smtClean="0"/>
              <a:t>Assioma</a:t>
            </a:r>
            <a:endParaRPr lang="it-IT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75720"/>
          </a:xfrm>
        </p:spPr>
        <p:txBody>
          <a:bodyPr>
            <a:normAutofit/>
          </a:bodyPr>
          <a:lstStyle/>
          <a:p>
            <a:r>
              <a:rPr lang="it-IT" sz="2800" dirty="0"/>
              <a:t>Qualsiasi valore soglia o criterio di discriminazione fra livelli di ‘stato </a:t>
            </a:r>
            <a:r>
              <a:rPr lang="it-IT" sz="2800" dirty="0" smtClean="0"/>
              <a:t>ecologico’ </a:t>
            </a:r>
            <a:r>
              <a:rPr lang="it-IT" sz="2800" dirty="0"/>
              <a:t>non può che essere </a:t>
            </a:r>
            <a:r>
              <a:rPr lang="it-IT" sz="2800" b="1" dirty="0"/>
              <a:t>soggettivo</a:t>
            </a:r>
            <a:r>
              <a:rPr lang="it-IT" sz="2800" dirty="0" smtClean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5431" y="2846262"/>
            <a:ext cx="588841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11561" y="5912986"/>
            <a:ext cx="5256582" cy="588840"/>
            <a:chOff x="611561" y="5742548"/>
            <a:chExt cx="5256582" cy="588840"/>
          </a:xfrm>
        </p:grpSpPr>
        <p:sp>
          <p:nvSpPr>
            <p:cNvPr id="3" name="Rectangle 2"/>
            <p:cNvSpPr/>
            <p:nvPr/>
          </p:nvSpPr>
          <p:spPr>
            <a:xfrm>
              <a:off x="611561" y="5742548"/>
              <a:ext cx="3168352" cy="5888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 smtClean="0"/>
                <a:t>GES non raggiunto</a:t>
              </a:r>
              <a:endParaRPr lang="en-US" sz="2000" b="1" dirty="0"/>
            </a:p>
          </p:txBody>
        </p:sp>
        <p:sp>
          <p:nvSpPr>
            <p:cNvPr id="6" name="Rectangle 5"/>
            <p:cNvSpPr/>
            <p:nvPr/>
          </p:nvSpPr>
          <p:spPr>
            <a:xfrm flipH="1">
              <a:off x="3779913" y="5742548"/>
              <a:ext cx="2088230" cy="5888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 smtClean="0"/>
                <a:t>GES raggiunto</a:t>
              </a:r>
              <a:endParaRPr lang="en-US" sz="20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79432" y="4103494"/>
            <a:ext cx="1152128" cy="985484"/>
            <a:chOff x="3179432" y="3933056"/>
            <a:chExt cx="1152128" cy="985484"/>
          </a:xfrm>
        </p:grpSpPr>
        <p:sp>
          <p:nvSpPr>
            <p:cNvPr id="5" name="Down Arrow 4"/>
            <p:cNvSpPr/>
            <p:nvPr/>
          </p:nvSpPr>
          <p:spPr>
            <a:xfrm>
              <a:off x="3473878" y="4451162"/>
              <a:ext cx="576064" cy="4673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79432" y="3933056"/>
              <a:ext cx="1152128" cy="523220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 smtClean="0"/>
                <a:t>soglia</a:t>
              </a:r>
              <a:endParaRPr lang="en-US" sz="28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40152" y="526079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Indice (WFD)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0152" y="5945796"/>
            <a:ext cx="320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Indicatore (MSFD)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28658" y="4077072"/>
            <a:ext cx="3455710" cy="576064"/>
            <a:chOff x="4356650" y="4077072"/>
            <a:chExt cx="3455710" cy="576064"/>
          </a:xfrm>
        </p:grpSpPr>
        <p:sp>
          <p:nvSpPr>
            <p:cNvPr id="19" name="Down Arrow 18"/>
            <p:cNvSpPr/>
            <p:nvPr/>
          </p:nvSpPr>
          <p:spPr>
            <a:xfrm rot="5400000">
              <a:off x="4302307" y="4131415"/>
              <a:ext cx="576064" cy="4673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24028" y="4098380"/>
              <a:ext cx="2988332" cy="523220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/>
                <a:t>g</a:t>
              </a:r>
              <a:r>
                <a:rPr lang="it-IT" sz="2800" dirty="0" smtClean="0"/>
                <a:t>iudizio esperto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313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Elementi critici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507288" cy="4389120"/>
          </a:xfrm>
        </p:spPr>
        <p:txBody>
          <a:bodyPr>
            <a:normAutofit/>
          </a:bodyPr>
          <a:lstStyle/>
          <a:p>
            <a:r>
              <a:rPr lang="it-IT" dirty="0" smtClean="0"/>
              <a:t>Le dinamiche ecologiche sono </a:t>
            </a:r>
            <a:r>
              <a:rPr lang="it-IT" b="1" dirty="0" smtClean="0"/>
              <a:t>complesse</a:t>
            </a:r>
            <a:r>
              <a:rPr lang="it-IT" dirty="0" smtClean="0"/>
              <a:t> e non </a:t>
            </a:r>
            <a:r>
              <a:rPr lang="it-IT" b="1" dirty="0" smtClean="0"/>
              <a:t>lineari</a:t>
            </a:r>
          </a:p>
          <a:p>
            <a:r>
              <a:rPr lang="it-IT" dirty="0" smtClean="0"/>
              <a:t>Su grande scala le </a:t>
            </a:r>
            <a:r>
              <a:rPr lang="it-IT" dirty="0"/>
              <a:t>variazioni </a:t>
            </a:r>
            <a:r>
              <a:rPr lang="it-IT" b="1" dirty="0"/>
              <a:t>naturali</a:t>
            </a:r>
            <a:r>
              <a:rPr lang="it-IT" dirty="0"/>
              <a:t> (es. cambiamenti </a:t>
            </a:r>
            <a:r>
              <a:rPr lang="it-IT" dirty="0" smtClean="0"/>
              <a:t>climatici) </a:t>
            </a:r>
            <a:r>
              <a:rPr lang="it-IT" b="1" dirty="0" smtClean="0"/>
              <a:t>non</a:t>
            </a:r>
            <a:r>
              <a:rPr lang="it-IT" dirty="0" smtClean="0"/>
              <a:t> sono trascurabili </a:t>
            </a:r>
            <a:r>
              <a:rPr lang="it-IT" dirty="0"/>
              <a:t>rispetto alle perturbazioni </a:t>
            </a:r>
            <a:r>
              <a:rPr lang="it-IT" b="1" dirty="0" smtClean="0"/>
              <a:t>antropiche</a:t>
            </a:r>
          </a:p>
          <a:p>
            <a:r>
              <a:rPr lang="it-IT" dirty="0" smtClean="0"/>
              <a:t>Errori di valutazione</a:t>
            </a:r>
            <a:br>
              <a:rPr lang="it-IT" dirty="0" smtClean="0"/>
            </a:br>
            <a:r>
              <a:rPr lang="it-IT" dirty="0" smtClean="0"/>
              <a:t>di </a:t>
            </a:r>
            <a:r>
              <a:rPr lang="it-IT" b="1" dirty="0" smtClean="0"/>
              <a:t>1° tipo</a:t>
            </a:r>
          </a:p>
          <a:p>
            <a:r>
              <a:rPr lang="it-IT" dirty="0" smtClean="0"/>
              <a:t>«</a:t>
            </a:r>
            <a:r>
              <a:rPr lang="it-IT" b="1" dirty="0" err="1"/>
              <a:t>O</a:t>
            </a:r>
            <a:r>
              <a:rPr lang="it-IT" b="1" dirty="0" err="1" smtClean="0"/>
              <a:t>ne</a:t>
            </a:r>
            <a:r>
              <a:rPr lang="it-IT" b="1" dirty="0" smtClean="0"/>
              <a:t>-out-</a:t>
            </a:r>
            <a:r>
              <a:rPr lang="it-IT" b="1" dirty="0" err="1" smtClean="0"/>
              <a:t>all</a:t>
            </a:r>
            <a:r>
              <a:rPr lang="it-IT" b="1" dirty="0" smtClean="0"/>
              <a:t>-out</a:t>
            </a:r>
            <a:r>
              <a:rPr lang="it-IT" dirty="0" smtClean="0"/>
              <a:t>»?</a:t>
            </a:r>
            <a:br>
              <a:rPr lang="it-IT" dirty="0" smtClean="0"/>
            </a:br>
            <a:r>
              <a:rPr lang="it-IT" dirty="0" smtClean="0"/>
              <a:t>Un grande rischio</a:t>
            </a:r>
            <a:br>
              <a:rPr lang="it-IT" dirty="0" smtClean="0"/>
            </a:br>
            <a:r>
              <a:rPr lang="it-IT" dirty="0" smtClean="0"/>
              <a:t>con target in contrasto</a:t>
            </a:r>
            <a:br>
              <a:rPr lang="it-IT" dirty="0" smtClean="0"/>
            </a:br>
            <a:r>
              <a:rPr lang="it-IT" dirty="0" smtClean="0"/>
              <a:t>fra loro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861048"/>
            <a:ext cx="4615450" cy="2249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184" y="6168487"/>
            <a:ext cx="4419983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Piani di monitoraggio MSFD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9120"/>
          </a:xfrm>
        </p:spPr>
        <p:txBody>
          <a:bodyPr>
            <a:normAutofit/>
          </a:bodyPr>
          <a:lstStyle/>
          <a:p>
            <a:r>
              <a:rPr lang="it-IT" dirty="0" smtClean="0"/>
              <a:t>I piani di </a:t>
            </a:r>
            <a:r>
              <a:rPr lang="it-IT" b="1" dirty="0" smtClean="0"/>
              <a:t>monitoraggio</a:t>
            </a:r>
            <a:r>
              <a:rPr lang="it-IT" dirty="0" smtClean="0"/>
              <a:t> sono stati definiti per grandi linee lo scorso anno (2014)</a:t>
            </a:r>
          </a:p>
          <a:p>
            <a:r>
              <a:rPr lang="it-IT" dirty="0" smtClean="0"/>
              <a:t>Il </a:t>
            </a:r>
            <a:r>
              <a:rPr lang="it-IT" b="1" dirty="0" smtClean="0"/>
              <a:t>monitoraggio</a:t>
            </a:r>
            <a:r>
              <a:rPr lang="it-IT" dirty="0" smtClean="0"/>
              <a:t> è attuato dalle Regioni entro le 12 </a:t>
            </a:r>
            <a:r>
              <a:rPr lang="it-IT" dirty="0" err="1" smtClean="0"/>
              <a:t>mn</a:t>
            </a:r>
            <a:endParaRPr lang="it-IT" dirty="0"/>
          </a:p>
          <a:p>
            <a:r>
              <a:rPr lang="it-IT" dirty="0" smtClean="0"/>
              <a:t>Gli Enti di ricerca (incluse le Università, consorziate nel </a:t>
            </a:r>
            <a:r>
              <a:rPr lang="it-IT" dirty="0" err="1" smtClean="0"/>
              <a:t>CoNISMa</a:t>
            </a:r>
            <a:r>
              <a:rPr lang="it-IT" dirty="0" smtClean="0"/>
              <a:t>) attueranno il </a:t>
            </a:r>
            <a:r>
              <a:rPr lang="it-IT" b="1" dirty="0" smtClean="0"/>
              <a:t>monitoraggio</a:t>
            </a:r>
            <a:r>
              <a:rPr lang="it-IT" dirty="0" smtClean="0"/>
              <a:t> al largo e per le attività che le Regioni non sono in grado di svolgere</a:t>
            </a:r>
          </a:p>
          <a:p>
            <a:r>
              <a:rPr lang="it-IT" dirty="0" smtClean="0"/>
              <a:t>Il </a:t>
            </a:r>
            <a:r>
              <a:rPr lang="it-IT" b="1" dirty="0" smtClean="0"/>
              <a:t>monitoraggio</a:t>
            </a:r>
            <a:r>
              <a:rPr lang="it-IT" dirty="0" smtClean="0"/>
              <a:t> partirà quest’anno (2015) per alcune componenti ed il prossimo per altre</a:t>
            </a:r>
          </a:p>
          <a:p>
            <a:r>
              <a:rPr lang="it-IT" dirty="0" smtClean="0"/>
              <a:t>Spesa prevista circa 12 </a:t>
            </a:r>
            <a:r>
              <a:rPr lang="it-IT" dirty="0" smtClean="0"/>
              <a:t>milioni </a:t>
            </a:r>
            <a:r>
              <a:rPr lang="it-IT" dirty="0" smtClean="0"/>
              <a:t>di euro per anno</a:t>
            </a:r>
          </a:p>
          <a:p>
            <a:pPr lvl="1"/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3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Quale GES per il futuro?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it-IT" dirty="0" smtClean="0"/>
              <a:t>GES </a:t>
            </a:r>
            <a:r>
              <a:rPr lang="it-IT" b="1" dirty="0" smtClean="0"/>
              <a:t>estetico</a:t>
            </a:r>
            <a:r>
              <a:rPr lang="it-IT" dirty="0" smtClean="0"/>
              <a:t>: lo </a:t>
            </a:r>
            <a:r>
              <a:rPr lang="it-IT" dirty="0"/>
              <a:t>stato ecologico è buono se soddisfa le nostre aspettative, come ad esempio il nostro </a:t>
            </a:r>
            <a:r>
              <a:rPr lang="it-IT" dirty="0" smtClean="0"/>
              <a:t>sempre legittimo </a:t>
            </a:r>
            <a:r>
              <a:rPr lang="it-IT" dirty="0"/>
              <a:t>desiderio di </a:t>
            </a:r>
            <a:r>
              <a:rPr lang="it-IT" dirty="0" smtClean="0"/>
              <a:t>conservazione</a:t>
            </a:r>
          </a:p>
          <a:p>
            <a:pPr>
              <a:spcBef>
                <a:spcPts val="1800"/>
              </a:spcBef>
            </a:pPr>
            <a:r>
              <a:rPr lang="it-IT" dirty="0" smtClean="0"/>
              <a:t>GES </a:t>
            </a:r>
            <a:r>
              <a:rPr lang="it-IT" b="1" dirty="0" smtClean="0"/>
              <a:t>meccanicistico</a:t>
            </a:r>
            <a:r>
              <a:rPr lang="it-IT" dirty="0" smtClean="0"/>
              <a:t>: lo </a:t>
            </a:r>
            <a:r>
              <a:rPr lang="it-IT" dirty="0"/>
              <a:t>stato ecologico è buono </a:t>
            </a:r>
            <a:r>
              <a:rPr lang="it-IT" dirty="0" err="1"/>
              <a:t>purchè</a:t>
            </a:r>
            <a:r>
              <a:rPr lang="it-IT" dirty="0"/>
              <a:t> assicuri la funzionalità </a:t>
            </a:r>
            <a:r>
              <a:rPr lang="it-IT" dirty="0" smtClean="0"/>
              <a:t>dell’ecosistema</a:t>
            </a:r>
          </a:p>
          <a:p>
            <a:pPr>
              <a:spcBef>
                <a:spcPts val="1800"/>
              </a:spcBef>
            </a:pPr>
            <a:r>
              <a:rPr lang="it-IT" dirty="0" smtClean="0"/>
              <a:t>GES </a:t>
            </a:r>
            <a:r>
              <a:rPr lang="it-IT" b="1" dirty="0" smtClean="0"/>
              <a:t>pragmatico</a:t>
            </a:r>
            <a:r>
              <a:rPr lang="it-IT" dirty="0" smtClean="0"/>
              <a:t>: giusto equilibrio fra queste due componenti ed altre ancora, no a soglie «secche», no a meccanismi di integrazione banali (es. </a:t>
            </a:r>
            <a:r>
              <a:rPr lang="it-IT" dirty="0" err="1" smtClean="0"/>
              <a:t>one</a:t>
            </a:r>
            <a:r>
              <a:rPr lang="it-IT" dirty="0" smtClean="0"/>
              <a:t> out, </a:t>
            </a:r>
            <a:r>
              <a:rPr lang="it-IT" dirty="0" err="1" smtClean="0"/>
              <a:t>all</a:t>
            </a:r>
            <a:r>
              <a:rPr lang="it-IT" dirty="0" smtClean="0"/>
              <a:t> out) e soprattutto un occhio alla sostenibilità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7544" y="193680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GES </a:t>
            </a:r>
            <a:r>
              <a:rPr lang="it-IT" b="1" dirty="0" smtClean="0">
                <a:solidFill>
                  <a:schemeClr val="bg1">
                    <a:lumMod val="85000"/>
                  </a:schemeClr>
                </a:solidFill>
              </a:rPr>
              <a:t>estetico</a:t>
            </a:r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: lo stato ecologico è buono se soddisfa le nostre aspettative, come ad esempio il nostro sempre legittimo desiderio di conservazione</a:t>
            </a:r>
          </a:p>
          <a:p>
            <a:pPr>
              <a:spcBef>
                <a:spcPts val="1800"/>
              </a:spcBef>
            </a:pPr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GES </a:t>
            </a:r>
            <a:r>
              <a:rPr lang="it-IT" b="1" dirty="0" smtClean="0">
                <a:solidFill>
                  <a:schemeClr val="bg1">
                    <a:lumMod val="85000"/>
                  </a:schemeClr>
                </a:solidFill>
              </a:rPr>
              <a:t>meccanicistico</a:t>
            </a:r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: lo stato ecologico è buono </a:t>
            </a:r>
            <a:r>
              <a:rPr lang="it-IT" dirty="0" err="1" smtClean="0">
                <a:solidFill>
                  <a:schemeClr val="bg1">
                    <a:lumMod val="85000"/>
                  </a:schemeClr>
                </a:solidFill>
              </a:rPr>
              <a:t>purchè</a:t>
            </a:r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 assicuri la funzionalità dell’ecosistema</a:t>
            </a:r>
          </a:p>
          <a:p>
            <a:pPr>
              <a:spcBef>
                <a:spcPts val="1800"/>
              </a:spcBef>
            </a:pPr>
            <a:r>
              <a:rPr lang="it-IT" dirty="0" smtClean="0"/>
              <a:t>GES </a:t>
            </a:r>
            <a:r>
              <a:rPr lang="it-IT" b="1" dirty="0" smtClean="0"/>
              <a:t>pragmatico</a:t>
            </a:r>
            <a:r>
              <a:rPr lang="it-IT" dirty="0" smtClean="0"/>
              <a:t>: giusto equilibrio fra queste due componenti ed altre ancora, no a soglie «secche», no a meccanismi di integrazione banali (es. </a:t>
            </a:r>
            <a:r>
              <a:rPr lang="it-IT" dirty="0" err="1" smtClean="0"/>
              <a:t>one</a:t>
            </a:r>
            <a:r>
              <a:rPr lang="it-IT" dirty="0" smtClean="0"/>
              <a:t> out, </a:t>
            </a:r>
            <a:r>
              <a:rPr lang="it-IT" dirty="0" err="1" smtClean="0"/>
              <a:t>all</a:t>
            </a:r>
            <a:r>
              <a:rPr lang="it-IT" dirty="0" smtClean="0"/>
              <a:t> out) e soprattutto un occhio alla sostenibilità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435280" cy="1143000"/>
          </a:xfrm>
        </p:spPr>
        <p:txBody>
          <a:bodyPr>
            <a:noAutofit/>
          </a:bodyPr>
          <a:lstStyle/>
          <a:p>
            <a:r>
              <a:rPr lang="it-IT" sz="4400" spc="-40" dirty="0" smtClean="0"/>
              <a:t>Target ambientali e costo del degrado</a:t>
            </a:r>
            <a:endParaRPr lang="en-US" sz="4400" spc="-4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60848"/>
            <a:ext cx="8424936" cy="4517856"/>
          </a:xfrm>
        </p:spPr>
        <p:txBody>
          <a:bodyPr>
            <a:normAutofit lnSpcReduction="10000"/>
          </a:bodyPr>
          <a:lstStyle/>
          <a:p>
            <a:pPr>
              <a:spcBef>
                <a:spcPts val="1000"/>
              </a:spcBef>
            </a:pPr>
            <a:r>
              <a:rPr lang="it-IT" dirty="0" smtClean="0"/>
              <a:t>I </a:t>
            </a:r>
            <a:r>
              <a:rPr lang="it-IT" b="1" dirty="0" smtClean="0"/>
              <a:t>target</a:t>
            </a:r>
            <a:r>
              <a:rPr lang="it-IT" dirty="0" smtClean="0"/>
              <a:t> ambientali marcano il percorso di avvicinamento al GES</a:t>
            </a:r>
          </a:p>
          <a:p>
            <a:pPr>
              <a:spcBef>
                <a:spcPts val="1000"/>
              </a:spcBef>
            </a:pPr>
            <a:r>
              <a:rPr lang="it-IT" dirty="0" smtClean="0"/>
              <a:t>Per ogni </a:t>
            </a:r>
            <a:r>
              <a:rPr lang="it-IT" b="1" dirty="0" smtClean="0"/>
              <a:t>target</a:t>
            </a:r>
            <a:r>
              <a:rPr lang="it-IT" dirty="0" smtClean="0"/>
              <a:t> (che dovrebbe essere realistico) dovrebbero essere definiti i meccanismi (le </a:t>
            </a:r>
            <a:r>
              <a:rPr lang="it-IT" b="1" dirty="0" smtClean="0"/>
              <a:t>misure</a:t>
            </a:r>
            <a:r>
              <a:rPr lang="it-IT" dirty="0" smtClean="0"/>
              <a:t>) che ne consentiranno il raggiungimento</a:t>
            </a:r>
          </a:p>
          <a:p>
            <a:pPr>
              <a:spcBef>
                <a:spcPts val="1000"/>
              </a:spcBef>
            </a:pPr>
            <a:r>
              <a:rPr lang="it-IT" dirty="0" smtClean="0"/>
              <a:t>Le </a:t>
            </a:r>
            <a:r>
              <a:rPr lang="it-IT" b="1" dirty="0" smtClean="0"/>
              <a:t>misure</a:t>
            </a:r>
            <a:r>
              <a:rPr lang="it-IT" dirty="0" smtClean="0"/>
              <a:t> dovrebbero essere sostenibili e non generare </a:t>
            </a:r>
            <a:r>
              <a:rPr lang="it-IT" b="1" dirty="0" smtClean="0"/>
              <a:t>impatti</a:t>
            </a:r>
            <a:r>
              <a:rPr lang="it-IT" dirty="0" smtClean="0"/>
              <a:t> socio-economici più rilevanti del </a:t>
            </a:r>
            <a:r>
              <a:rPr lang="it-IT" b="1" dirty="0" smtClean="0"/>
              <a:t>costo del degrado</a:t>
            </a:r>
            <a:r>
              <a:rPr lang="it-IT" dirty="0" smtClean="0"/>
              <a:t> (=non raggiungimento dei </a:t>
            </a:r>
            <a:r>
              <a:rPr lang="it-IT" b="1" dirty="0" smtClean="0"/>
              <a:t>target </a:t>
            </a:r>
            <a:r>
              <a:rPr lang="it-IT" dirty="0" smtClean="0"/>
              <a:t>e quindi perdita di beni e/o servizi </a:t>
            </a:r>
            <a:r>
              <a:rPr lang="it-IT" dirty="0" err="1" smtClean="0"/>
              <a:t>ecosistemici</a:t>
            </a:r>
            <a:r>
              <a:rPr lang="it-IT" dirty="0" smtClean="0"/>
              <a:t>)</a:t>
            </a:r>
          </a:p>
          <a:p>
            <a:pPr>
              <a:spcBef>
                <a:spcPts val="1000"/>
              </a:spcBef>
            </a:pPr>
            <a:r>
              <a:rPr lang="it-IT" dirty="0" smtClean="0"/>
              <a:t>Purtroppo, nessuno, ad oggi, ha prodotto stime convincenti del </a:t>
            </a:r>
            <a:r>
              <a:rPr lang="it-IT" b="1" dirty="0" smtClean="0"/>
              <a:t>costo del degrado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29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8542"/>
            <a:ext cx="7783608" cy="542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3779912" y="1988840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3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19" y="1196752"/>
            <a:ext cx="8208912" cy="930806"/>
          </a:xfrm>
        </p:spPr>
        <p:txBody>
          <a:bodyPr vert="horz" lIns="0" rIns="0" bIns="0" anchor="b">
            <a:normAutofit fontScale="90000"/>
          </a:bodyPr>
          <a:lstStyle/>
          <a:p>
            <a:r>
              <a:rPr lang="it-IT" dirty="0" smtClean="0"/>
              <a:t>Prossima fermata:</a:t>
            </a:r>
            <a:br>
              <a:rPr lang="it-IT" dirty="0" smtClean="0"/>
            </a:br>
            <a:r>
              <a:rPr lang="it-IT" dirty="0" smtClean="0"/>
              <a:t>Maritime </a:t>
            </a:r>
            <a:r>
              <a:rPr lang="it-IT" dirty="0" err="1"/>
              <a:t>Spatial</a:t>
            </a:r>
            <a:r>
              <a:rPr lang="it-IT" dirty="0"/>
              <a:t> Planning (MSP)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95536" y="2420887"/>
            <a:ext cx="8280920" cy="4301649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dirty="0" smtClean="0"/>
              <a:t>La </a:t>
            </a:r>
            <a:r>
              <a:rPr lang="it-IT" b="1" dirty="0" smtClean="0"/>
              <a:t>Direttiva per la Pianificazione dello Spazio Marittimo</a:t>
            </a:r>
            <a:r>
              <a:rPr lang="it-IT" dirty="0" smtClean="0"/>
              <a:t> </a:t>
            </a:r>
            <a:r>
              <a:rPr lang="it-IT" dirty="0"/>
              <a:t>(</a:t>
            </a:r>
            <a:r>
              <a:rPr lang="it-IT" dirty="0" smtClean="0"/>
              <a:t>2014/89/UE) punta alla </a:t>
            </a:r>
            <a:r>
              <a:rPr lang="it-IT" b="1" dirty="0"/>
              <a:t>crescita</a:t>
            </a:r>
            <a:r>
              <a:rPr lang="it-IT" dirty="0"/>
              <a:t> sostenibile delle economie marittime, </a:t>
            </a:r>
            <a:r>
              <a:rPr lang="it-IT" dirty="0" smtClean="0"/>
              <a:t>allo </a:t>
            </a:r>
            <a:r>
              <a:rPr lang="it-IT" b="1" dirty="0"/>
              <a:t>sviluppo</a:t>
            </a:r>
            <a:r>
              <a:rPr lang="it-IT" dirty="0"/>
              <a:t> sostenibile delle zone marine </a:t>
            </a:r>
            <a:r>
              <a:rPr lang="it-IT" dirty="0" smtClean="0"/>
              <a:t>ed all’</a:t>
            </a:r>
            <a:r>
              <a:rPr lang="it-IT" b="1" dirty="0" smtClean="0"/>
              <a:t>uso</a:t>
            </a:r>
            <a:r>
              <a:rPr lang="it-IT" dirty="0" smtClean="0"/>
              <a:t> </a:t>
            </a:r>
            <a:r>
              <a:rPr lang="it-IT" dirty="0"/>
              <a:t>sostenibile delle risorse </a:t>
            </a:r>
            <a:r>
              <a:rPr lang="it-IT" dirty="0" smtClean="0"/>
              <a:t>marine.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dirty="0" smtClean="0"/>
              <a:t>E’ parte della </a:t>
            </a:r>
            <a:r>
              <a:rPr lang="it-IT" b="1" dirty="0" smtClean="0"/>
              <a:t>Politica Marittima Integrata</a:t>
            </a:r>
            <a:r>
              <a:rPr lang="it-IT" dirty="0" smtClean="0"/>
              <a:t>, lanciata con il «Libro blu», </a:t>
            </a:r>
            <a:r>
              <a:rPr lang="en-US" dirty="0" smtClean="0"/>
              <a:t>COM(2007</a:t>
            </a:r>
            <a:r>
              <a:rPr lang="en-US" dirty="0"/>
              <a:t>) 575</a:t>
            </a:r>
            <a:r>
              <a:rPr lang="it-IT" dirty="0" smtClean="0"/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dirty="0" smtClean="0"/>
              <a:t>La </a:t>
            </a:r>
            <a:r>
              <a:rPr lang="it-IT" b="1" dirty="0" smtClean="0"/>
              <a:t>Marine </a:t>
            </a:r>
            <a:r>
              <a:rPr lang="it-IT" b="1" dirty="0" err="1" smtClean="0"/>
              <a:t>Strategy</a:t>
            </a:r>
            <a:r>
              <a:rPr lang="it-IT" dirty="0" smtClean="0"/>
              <a:t> è il suo pilastro ambientale.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dirty="0" smtClean="0"/>
              <a:t>E’ </a:t>
            </a:r>
            <a:r>
              <a:rPr lang="it-IT" dirty="0"/>
              <a:t>strettamente </a:t>
            </a:r>
            <a:r>
              <a:rPr lang="it-IT" dirty="0" smtClean="0"/>
              <a:t>connessa </a:t>
            </a:r>
            <a:r>
              <a:rPr lang="it-IT" dirty="0"/>
              <a:t>con la </a:t>
            </a:r>
            <a:r>
              <a:rPr lang="it-IT" b="1" dirty="0" smtClean="0"/>
              <a:t>Gestione Integrata </a:t>
            </a:r>
            <a:r>
              <a:rPr lang="it-IT" b="1" dirty="0"/>
              <a:t>delle </a:t>
            </a:r>
            <a:r>
              <a:rPr lang="it-IT" b="1" dirty="0" smtClean="0"/>
              <a:t>Zone Costiere</a:t>
            </a:r>
            <a:r>
              <a:rPr lang="it-IT" dirty="0" smtClean="0"/>
              <a:t> </a:t>
            </a:r>
            <a:r>
              <a:rPr lang="it-IT" dirty="0"/>
              <a:t>(</a:t>
            </a:r>
            <a:r>
              <a:rPr lang="it-IT" b="1" dirty="0"/>
              <a:t>ICZM</a:t>
            </a:r>
            <a:r>
              <a:rPr lang="it-IT" dirty="0" smtClean="0"/>
              <a:t>).</a:t>
            </a:r>
            <a:endParaRPr lang="it-IT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983983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Stato degli ecosistemi marini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363272" cy="4733880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it-IT" dirty="0" smtClean="0"/>
              <a:t>Dal 1983 il Ministero della Marina Mercantile si dota di </a:t>
            </a:r>
            <a:r>
              <a:rPr lang="it-IT" dirty="0"/>
              <a:t>un Ispettorato </a:t>
            </a:r>
            <a:r>
              <a:rPr lang="it-IT" dirty="0" smtClean="0"/>
              <a:t>Centrale </a:t>
            </a:r>
            <a:r>
              <a:rPr lang="it-IT" dirty="0"/>
              <a:t>per la </a:t>
            </a:r>
            <a:r>
              <a:rPr lang="it-IT" dirty="0" smtClean="0"/>
              <a:t>Difesa </a:t>
            </a:r>
            <a:r>
              <a:rPr lang="it-IT" dirty="0"/>
              <a:t>del </a:t>
            </a:r>
            <a:r>
              <a:rPr lang="it-IT" dirty="0" smtClean="0"/>
              <a:t>Mare</a:t>
            </a:r>
          </a:p>
          <a:p>
            <a:pPr>
              <a:spcBef>
                <a:spcPts val="1800"/>
              </a:spcBef>
            </a:pPr>
            <a:r>
              <a:rPr lang="it-IT" dirty="0" smtClean="0"/>
              <a:t>Nel 1994 il servizio viene trasferito al Ministero dell’Ambiente</a:t>
            </a:r>
          </a:p>
          <a:p>
            <a:pPr>
              <a:spcBef>
                <a:spcPts val="1800"/>
              </a:spcBef>
            </a:pPr>
            <a:r>
              <a:rPr lang="it-IT" dirty="0" smtClean="0"/>
              <a:t>Coordina un monitoraggio costiero operato dalle Regioni</a:t>
            </a:r>
          </a:p>
          <a:p>
            <a:pPr>
              <a:spcBef>
                <a:spcPts val="1800"/>
              </a:spcBef>
            </a:pPr>
            <a:r>
              <a:rPr lang="it-IT" dirty="0" smtClean="0"/>
              <a:t>La Direttiva Quadro sulle Acque (2000/60/CE), recepita col </a:t>
            </a:r>
            <a:r>
              <a:rPr lang="en-US" dirty="0" err="1"/>
              <a:t>D.Lgs</a:t>
            </a:r>
            <a:r>
              <a:rPr lang="en-US" dirty="0"/>
              <a:t>. </a:t>
            </a:r>
            <a:r>
              <a:rPr lang="en-US" i="1" dirty="0" smtClean="0"/>
              <a:t>152</a:t>
            </a:r>
            <a:r>
              <a:rPr lang="en-US" dirty="0" smtClean="0"/>
              <a:t>/06,</a:t>
            </a:r>
            <a:r>
              <a:rPr lang="it-IT" dirty="0" smtClean="0"/>
              <a:t> prevede il monitoraggio e la valutazione delle acque </a:t>
            </a:r>
            <a:r>
              <a:rPr lang="it-IT" dirty="0" err="1" smtClean="0"/>
              <a:t>supeficiali</a:t>
            </a:r>
            <a:r>
              <a:rPr lang="it-IT" dirty="0" smtClean="0"/>
              <a:t>, comprese quelle marine entro 1 </a:t>
            </a:r>
            <a:r>
              <a:rPr lang="it-IT" dirty="0" err="1" smtClean="0"/>
              <a:t>mn</a:t>
            </a:r>
            <a:r>
              <a:rPr lang="it-IT" dirty="0" smtClean="0"/>
              <a:t> dalla linea di base</a:t>
            </a:r>
          </a:p>
        </p:txBody>
      </p:sp>
    </p:spTree>
    <p:extLst>
      <p:ext uri="{BB962C8B-B14F-4D97-AF65-F5344CB8AC3E}">
        <p14:creationId xmlns:p14="http://schemas.microsoft.com/office/powerpoint/2010/main" val="30636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" y="0"/>
            <a:ext cx="9138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3671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Ramieri</a:t>
            </a:r>
            <a:r>
              <a:rPr lang="en-US" sz="1000" dirty="0" smtClean="0"/>
              <a:t> et al., 2014</a:t>
            </a:r>
            <a:r>
              <a:rPr lang="en-US" sz="1000" dirty="0"/>
              <a:t>.  Methodological handbook on </a:t>
            </a:r>
            <a:r>
              <a:rPr lang="en-US" sz="1000" dirty="0" smtClean="0"/>
              <a:t>Maritime </a:t>
            </a:r>
            <a:r>
              <a:rPr lang="en-US" sz="1000" dirty="0"/>
              <a:t>Spatial </a:t>
            </a:r>
            <a:r>
              <a:rPr lang="en-US" sz="1000" dirty="0" smtClean="0"/>
              <a:t>Planning in the Adriatic </a:t>
            </a:r>
            <a:r>
              <a:rPr lang="en-US" sz="1000" dirty="0"/>
              <a:t>Sea.  Final report </a:t>
            </a:r>
            <a:r>
              <a:rPr lang="en-US" sz="1000" dirty="0" smtClean="0"/>
              <a:t>of </a:t>
            </a:r>
            <a:r>
              <a:rPr lang="en-US" sz="1000" dirty="0"/>
              <a:t>Shape project </a:t>
            </a:r>
            <a:r>
              <a:rPr lang="en-US" sz="1000" dirty="0" smtClean="0"/>
              <a:t>WP4 “Shipping towards Maritime </a:t>
            </a:r>
            <a:r>
              <a:rPr lang="en-US" sz="1000" dirty="0"/>
              <a:t>Spatial </a:t>
            </a:r>
            <a:r>
              <a:rPr lang="en-US" sz="1000" dirty="0" smtClean="0"/>
              <a:t>Planning</a:t>
            </a:r>
            <a:r>
              <a:rPr lang="en-US" sz="1000" dirty="0"/>
              <a:t>”</a:t>
            </a:r>
          </a:p>
        </p:txBody>
      </p:sp>
      <p:sp>
        <p:nvSpPr>
          <p:cNvPr id="6" name="Right Triangle 5"/>
          <p:cNvSpPr/>
          <p:nvPr/>
        </p:nvSpPr>
        <p:spPr>
          <a:xfrm flipH="1">
            <a:off x="5292079" y="3212976"/>
            <a:ext cx="3851919" cy="3645024"/>
          </a:xfrm>
          <a:prstGeom prst="rtTriangl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8900000">
            <a:off x="5956562" y="4845905"/>
            <a:ext cx="41232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336699"/>
                </a:solidFill>
              </a:rPr>
              <a:t>Maritime </a:t>
            </a:r>
            <a:r>
              <a:rPr lang="it-IT" sz="3600" b="1" dirty="0" err="1" smtClean="0">
                <a:solidFill>
                  <a:srgbClr val="336699"/>
                </a:solidFill>
              </a:rPr>
              <a:t>Spatial</a:t>
            </a:r>
            <a:r>
              <a:rPr lang="it-IT" sz="3600" b="1" dirty="0">
                <a:solidFill>
                  <a:srgbClr val="336699"/>
                </a:solidFill>
              </a:rPr>
              <a:t/>
            </a:r>
            <a:br>
              <a:rPr lang="it-IT" sz="3600" b="1" dirty="0">
                <a:solidFill>
                  <a:srgbClr val="336699"/>
                </a:solidFill>
              </a:rPr>
            </a:br>
            <a:r>
              <a:rPr lang="it-IT" sz="3600" b="1" dirty="0" smtClean="0">
                <a:solidFill>
                  <a:srgbClr val="336699"/>
                </a:solidFill>
              </a:rPr>
              <a:t>Planning</a:t>
            </a:r>
            <a:br>
              <a:rPr lang="it-IT" sz="3600" b="1" dirty="0" smtClean="0">
                <a:solidFill>
                  <a:srgbClr val="336699"/>
                </a:solidFill>
              </a:rPr>
            </a:br>
            <a:r>
              <a:rPr lang="it-IT" sz="3600" b="1" dirty="0" smtClean="0">
                <a:solidFill>
                  <a:srgbClr val="336699"/>
                </a:solidFill>
              </a:rPr>
              <a:t>(MSP)</a:t>
            </a:r>
            <a:endParaRPr lang="en-US" sz="36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317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it-IT" dirty="0" smtClean="0"/>
              <a:t>Il MSP riguarda…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zone di </a:t>
            </a:r>
            <a:r>
              <a:rPr lang="it-IT" sz="2800" b="1" dirty="0"/>
              <a:t>acquacoltura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zone di </a:t>
            </a:r>
            <a:r>
              <a:rPr lang="it-IT" sz="2800" b="1" dirty="0"/>
              <a:t>pesca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impianti e infrastrutture per la prospezione, lo sfruttamento e l’</a:t>
            </a:r>
            <a:r>
              <a:rPr lang="it-IT" sz="2800" b="1" dirty="0"/>
              <a:t>estrazione</a:t>
            </a:r>
            <a:r>
              <a:rPr lang="it-IT" sz="2800" dirty="0"/>
              <a:t> di </a:t>
            </a:r>
            <a:r>
              <a:rPr lang="it-IT" sz="2800" b="1" dirty="0"/>
              <a:t>petrolio</a:t>
            </a:r>
            <a:r>
              <a:rPr lang="it-IT" sz="2800" dirty="0"/>
              <a:t>, </a:t>
            </a:r>
            <a:r>
              <a:rPr lang="it-IT" sz="2800" b="1" dirty="0"/>
              <a:t>gas</a:t>
            </a:r>
            <a:r>
              <a:rPr lang="it-IT" sz="2800" dirty="0"/>
              <a:t> e altre risorse energetiche, di </a:t>
            </a:r>
            <a:r>
              <a:rPr lang="it-IT" sz="2800" b="1" dirty="0"/>
              <a:t>minerali</a:t>
            </a:r>
            <a:r>
              <a:rPr lang="it-IT" sz="2800" dirty="0"/>
              <a:t> e aggregati e la produzione di </a:t>
            </a:r>
            <a:r>
              <a:rPr lang="it-IT" sz="2800" b="1" dirty="0"/>
              <a:t>energia da fonti rinnovabili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rotte di </a:t>
            </a:r>
            <a:r>
              <a:rPr lang="it-IT" sz="2800" b="1" dirty="0"/>
              <a:t>trasporto marittimo</a:t>
            </a:r>
            <a:r>
              <a:rPr lang="it-IT" sz="2800" dirty="0"/>
              <a:t> e flussi di </a:t>
            </a:r>
            <a:r>
              <a:rPr lang="it-IT" sz="2800" dirty="0" smtClean="0"/>
              <a:t>traffico</a:t>
            </a:r>
            <a:endParaRPr lang="it-IT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zone di </a:t>
            </a:r>
            <a:r>
              <a:rPr lang="it-IT" sz="2800" b="1" dirty="0"/>
              <a:t>addestramento militare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siti di </a:t>
            </a:r>
            <a:r>
              <a:rPr lang="it-IT" sz="2800" b="1" dirty="0"/>
              <a:t>conservazione</a:t>
            </a:r>
            <a:r>
              <a:rPr lang="it-IT" sz="2800" dirty="0"/>
              <a:t> della natura e di specie naturali e </a:t>
            </a:r>
            <a:r>
              <a:rPr lang="it-IT" sz="2800" b="1" dirty="0"/>
              <a:t>zone protette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zone di estrazione di </a:t>
            </a:r>
            <a:r>
              <a:rPr lang="it-IT" sz="2800" b="1" dirty="0"/>
              <a:t>materie prime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ricerca scientifica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tracciati per </a:t>
            </a:r>
            <a:r>
              <a:rPr lang="it-IT" sz="2800" b="1" dirty="0"/>
              <a:t>cavi</a:t>
            </a:r>
            <a:r>
              <a:rPr lang="it-IT" sz="2800" dirty="0"/>
              <a:t> e </a:t>
            </a:r>
            <a:r>
              <a:rPr lang="it-IT" sz="2800" b="1" dirty="0"/>
              <a:t>condutture</a:t>
            </a:r>
            <a:r>
              <a:rPr lang="it-IT" sz="2800" dirty="0"/>
              <a:t> sottomarini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turismo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/>
              <a:t>patrimonio culturale</a:t>
            </a:r>
            <a:r>
              <a:rPr lang="it-IT" sz="2800" dirty="0"/>
              <a:t> </a:t>
            </a:r>
            <a:r>
              <a:rPr lang="it-IT" sz="2800" dirty="0" smtClean="0"/>
              <a:t>sottomarino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659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112" y="4474318"/>
            <a:ext cx="2238030" cy="1702480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431656" y="2669339"/>
            <a:ext cx="2166815" cy="1613309"/>
            <a:chOff x="6419685" y="-797949"/>
            <a:chExt cx="3688763" cy="2750164"/>
          </a:xfrm>
        </p:grpSpPr>
        <p:sp>
          <p:nvSpPr>
            <p:cNvPr id="12" name="Rectangle 11"/>
            <p:cNvSpPr/>
            <p:nvPr/>
          </p:nvSpPr>
          <p:spPr>
            <a:xfrm>
              <a:off x="6419685" y="-797949"/>
              <a:ext cx="3688763" cy="2750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9411" y="-778493"/>
              <a:ext cx="2675994" cy="271700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198" y="1519415"/>
            <a:ext cx="2194556" cy="1613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546" y="3275286"/>
            <a:ext cx="2194556" cy="1592768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851546" y="5027620"/>
            <a:ext cx="2194556" cy="1572226"/>
            <a:chOff x="5753941" y="4677841"/>
            <a:chExt cx="2752877" cy="20809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lum bright="25000" contrast="25000"/>
            </a:blip>
            <a:stretch>
              <a:fillRect/>
            </a:stretch>
          </p:blipFill>
          <p:spPr>
            <a:xfrm>
              <a:off x="5753941" y="4677841"/>
              <a:ext cx="2752877" cy="2080965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6925818" y="5001947"/>
              <a:ext cx="1541734" cy="943823"/>
            </a:xfrm>
            <a:custGeom>
              <a:avLst/>
              <a:gdLst>
                <a:gd name="connsiteX0" fmla="*/ 2108200 w 2116667"/>
                <a:gd name="connsiteY0" fmla="*/ 1151467 h 1286934"/>
                <a:gd name="connsiteX1" fmla="*/ 2116667 w 2116667"/>
                <a:gd name="connsiteY1" fmla="*/ 821267 h 1286934"/>
                <a:gd name="connsiteX2" fmla="*/ 397934 w 2116667"/>
                <a:gd name="connsiteY2" fmla="*/ 0 h 1286934"/>
                <a:gd name="connsiteX3" fmla="*/ 0 w 2116667"/>
                <a:gd name="connsiteY3" fmla="*/ 101600 h 1286934"/>
                <a:gd name="connsiteX4" fmla="*/ 33867 w 2116667"/>
                <a:gd name="connsiteY4" fmla="*/ 321734 h 1286934"/>
                <a:gd name="connsiteX5" fmla="*/ 584200 w 2116667"/>
                <a:gd name="connsiteY5" fmla="*/ 795867 h 1286934"/>
                <a:gd name="connsiteX6" fmla="*/ 1786467 w 2116667"/>
                <a:gd name="connsiteY6" fmla="*/ 1286934 h 1286934"/>
                <a:gd name="connsiteX7" fmla="*/ 2108200 w 2116667"/>
                <a:gd name="connsiteY7" fmla="*/ 1151467 h 128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6667" h="1286934">
                  <a:moveTo>
                    <a:pt x="2108200" y="1151467"/>
                  </a:moveTo>
                  <a:lnTo>
                    <a:pt x="2116667" y="821267"/>
                  </a:lnTo>
                  <a:lnTo>
                    <a:pt x="397934" y="0"/>
                  </a:lnTo>
                  <a:lnTo>
                    <a:pt x="0" y="101600"/>
                  </a:lnTo>
                  <a:lnTo>
                    <a:pt x="33867" y="321734"/>
                  </a:lnTo>
                  <a:lnTo>
                    <a:pt x="584200" y="795867"/>
                  </a:lnTo>
                  <a:lnTo>
                    <a:pt x="1786467" y="1286934"/>
                  </a:lnTo>
                  <a:lnTo>
                    <a:pt x="2108200" y="1151467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951345" y="5027725"/>
              <a:ext cx="397337" cy="283824"/>
            </a:xfrm>
            <a:custGeom>
              <a:avLst/>
              <a:gdLst>
                <a:gd name="connsiteX0" fmla="*/ 279400 w 541866"/>
                <a:gd name="connsiteY0" fmla="*/ 25400 h 397933"/>
                <a:gd name="connsiteX1" fmla="*/ 0 w 541866"/>
                <a:gd name="connsiteY1" fmla="*/ 127000 h 397933"/>
                <a:gd name="connsiteX2" fmla="*/ 50800 w 541866"/>
                <a:gd name="connsiteY2" fmla="*/ 347133 h 397933"/>
                <a:gd name="connsiteX3" fmla="*/ 127000 w 541866"/>
                <a:gd name="connsiteY3" fmla="*/ 397933 h 397933"/>
                <a:gd name="connsiteX4" fmla="*/ 541866 w 541866"/>
                <a:gd name="connsiteY4" fmla="*/ 93133 h 397933"/>
                <a:gd name="connsiteX5" fmla="*/ 347133 w 541866"/>
                <a:gd name="connsiteY5" fmla="*/ 0 h 397933"/>
                <a:gd name="connsiteX6" fmla="*/ 279400 w 541866"/>
                <a:gd name="connsiteY6" fmla="*/ 25400 h 397933"/>
                <a:gd name="connsiteX0" fmla="*/ 279400 w 541866"/>
                <a:gd name="connsiteY0" fmla="*/ 25400 h 397933"/>
                <a:gd name="connsiteX1" fmla="*/ 0 w 541866"/>
                <a:gd name="connsiteY1" fmla="*/ 127000 h 397933"/>
                <a:gd name="connsiteX2" fmla="*/ 50800 w 541866"/>
                <a:gd name="connsiteY2" fmla="*/ 347133 h 397933"/>
                <a:gd name="connsiteX3" fmla="*/ 127000 w 541866"/>
                <a:gd name="connsiteY3" fmla="*/ 397933 h 397933"/>
                <a:gd name="connsiteX4" fmla="*/ 541866 w 541866"/>
                <a:gd name="connsiteY4" fmla="*/ 93133 h 397933"/>
                <a:gd name="connsiteX5" fmla="*/ 347133 w 541866"/>
                <a:gd name="connsiteY5" fmla="*/ 0 h 397933"/>
                <a:gd name="connsiteX6" fmla="*/ 279400 w 541866"/>
                <a:gd name="connsiteY6" fmla="*/ 25400 h 397933"/>
                <a:gd name="connsiteX0" fmla="*/ 347133 w 541866"/>
                <a:gd name="connsiteY0" fmla="*/ 0 h 397933"/>
                <a:gd name="connsiteX1" fmla="*/ 0 w 541866"/>
                <a:gd name="connsiteY1" fmla="*/ 127000 h 397933"/>
                <a:gd name="connsiteX2" fmla="*/ 50800 w 541866"/>
                <a:gd name="connsiteY2" fmla="*/ 347133 h 397933"/>
                <a:gd name="connsiteX3" fmla="*/ 127000 w 541866"/>
                <a:gd name="connsiteY3" fmla="*/ 397933 h 397933"/>
                <a:gd name="connsiteX4" fmla="*/ 541866 w 541866"/>
                <a:gd name="connsiteY4" fmla="*/ 93133 h 397933"/>
                <a:gd name="connsiteX5" fmla="*/ 347133 w 541866"/>
                <a:gd name="connsiteY5" fmla="*/ 0 h 397933"/>
                <a:gd name="connsiteX0" fmla="*/ 343490 w 541866"/>
                <a:gd name="connsiteY0" fmla="*/ 0 h 379718"/>
                <a:gd name="connsiteX1" fmla="*/ 0 w 541866"/>
                <a:gd name="connsiteY1" fmla="*/ 108785 h 379718"/>
                <a:gd name="connsiteX2" fmla="*/ 50800 w 541866"/>
                <a:gd name="connsiteY2" fmla="*/ 328918 h 379718"/>
                <a:gd name="connsiteX3" fmla="*/ 127000 w 541866"/>
                <a:gd name="connsiteY3" fmla="*/ 379718 h 379718"/>
                <a:gd name="connsiteX4" fmla="*/ 541866 w 541866"/>
                <a:gd name="connsiteY4" fmla="*/ 74918 h 379718"/>
                <a:gd name="connsiteX5" fmla="*/ 343490 w 541866"/>
                <a:gd name="connsiteY5" fmla="*/ 0 h 379718"/>
                <a:gd name="connsiteX0" fmla="*/ 343490 w 538223"/>
                <a:gd name="connsiteY0" fmla="*/ 0 h 379718"/>
                <a:gd name="connsiteX1" fmla="*/ 0 w 538223"/>
                <a:gd name="connsiteY1" fmla="*/ 108785 h 379718"/>
                <a:gd name="connsiteX2" fmla="*/ 50800 w 538223"/>
                <a:gd name="connsiteY2" fmla="*/ 328918 h 379718"/>
                <a:gd name="connsiteX3" fmla="*/ 127000 w 538223"/>
                <a:gd name="connsiteY3" fmla="*/ 379718 h 379718"/>
                <a:gd name="connsiteX4" fmla="*/ 538223 w 538223"/>
                <a:gd name="connsiteY4" fmla="*/ 93133 h 379718"/>
                <a:gd name="connsiteX5" fmla="*/ 343490 w 538223"/>
                <a:gd name="connsiteY5" fmla="*/ 0 h 379718"/>
                <a:gd name="connsiteX0" fmla="*/ 350776 w 545509"/>
                <a:gd name="connsiteY0" fmla="*/ 0 h 379718"/>
                <a:gd name="connsiteX1" fmla="*/ 0 w 545509"/>
                <a:gd name="connsiteY1" fmla="*/ 83284 h 379718"/>
                <a:gd name="connsiteX2" fmla="*/ 58086 w 545509"/>
                <a:gd name="connsiteY2" fmla="*/ 328918 h 379718"/>
                <a:gd name="connsiteX3" fmla="*/ 134286 w 545509"/>
                <a:gd name="connsiteY3" fmla="*/ 379718 h 379718"/>
                <a:gd name="connsiteX4" fmla="*/ 545509 w 545509"/>
                <a:gd name="connsiteY4" fmla="*/ 93133 h 379718"/>
                <a:gd name="connsiteX5" fmla="*/ 350776 w 545509"/>
                <a:gd name="connsiteY5" fmla="*/ 0 h 379718"/>
                <a:gd name="connsiteX0" fmla="*/ 350776 w 545509"/>
                <a:gd name="connsiteY0" fmla="*/ 0 h 379718"/>
                <a:gd name="connsiteX1" fmla="*/ 0 w 545509"/>
                <a:gd name="connsiteY1" fmla="*/ 83284 h 379718"/>
                <a:gd name="connsiteX2" fmla="*/ 21656 w 545509"/>
                <a:gd name="connsiteY2" fmla="*/ 248771 h 379718"/>
                <a:gd name="connsiteX3" fmla="*/ 134286 w 545509"/>
                <a:gd name="connsiteY3" fmla="*/ 379718 h 379718"/>
                <a:gd name="connsiteX4" fmla="*/ 545509 w 545509"/>
                <a:gd name="connsiteY4" fmla="*/ 93133 h 379718"/>
                <a:gd name="connsiteX5" fmla="*/ 350776 w 545509"/>
                <a:gd name="connsiteY5" fmla="*/ 0 h 379718"/>
                <a:gd name="connsiteX0" fmla="*/ 350776 w 545509"/>
                <a:gd name="connsiteY0" fmla="*/ 0 h 368789"/>
                <a:gd name="connsiteX1" fmla="*/ 0 w 545509"/>
                <a:gd name="connsiteY1" fmla="*/ 83284 h 368789"/>
                <a:gd name="connsiteX2" fmla="*/ 21656 w 545509"/>
                <a:gd name="connsiteY2" fmla="*/ 248771 h 368789"/>
                <a:gd name="connsiteX3" fmla="*/ 163430 w 545509"/>
                <a:gd name="connsiteY3" fmla="*/ 368789 h 368789"/>
                <a:gd name="connsiteX4" fmla="*/ 545509 w 545509"/>
                <a:gd name="connsiteY4" fmla="*/ 93133 h 368789"/>
                <a:gd name="connsiteX5" fmla="*/ 350776 w 545509"/>
                <a:gd name="connsiteY5" fmla="*/ 0 h 368789"/>
                <a:gd name="connsiteX0" fmla="*/ 350776 w 545509"/>
                <a:gd name="connsiteY0" fmla="*/ 0 h 387004"/>
                <a:gd name="connsiteX1" fmla="*/ 0 w 545509"/>
                <a:gd name="connsiteY1" fmla="*/ 83284 h 387004"/>
                <a:gd name="connsiteX2" fmla="*/ 21656 w 545509"/>
                <a:gd name="connsiteY2" fmla="*/ 248771 h 387004"/>
                <a:gd name="connsiteX3" fmla="*/ 163430 w 545509"/>
                <a:gd name="connsiteY3" fmla="*/ 387004 h 387004"/>
                <a:gd name="connsiteX4" fmla="*/ 545509 w 545509"/>
                <a:gd name="connsiteY4" fmla="*/ 93133 h 387004"/>
                <a:gd name="connsiteX5" fmla="*/ 350776 w 545509"/>
                <a:gd name="connsiteY5" fmla="*/ 0 h 38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509" h="387004">
                  <a:moveTo>
                    <a:pt x="350776" y="0"/>
                  </a:moveTo>
                  <a:lnTo>
                    <a:pt x="0" y="83284"/>
                  </a:lnTo>
                  <a:lnTo>
                    <a:pt x="21656" y="248771"/>
                  </a:lnTo>
                  <a:lnTo>
                    <a:pt x="163430" y="387004"/>
                  </a:lnTo>
                  <a:lnTo>
                    <a:pt x="545509" y="93133"/>
                  </a:lnTo>
                  <a:lnTo>
                    <a:pt x="350776" y="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4265" y="912349"/>
            <a:ext cx="2238030" cy="1592767"/>
          </a:xfrm>
          <a:prstGeom prst="rect">
            <a:avLst/>
          </a:prstGeom>
        </p:spPr>
      </p:pic>
      <p:sp>
        <p:nvSpPr>
          <p:cNvPr id="16" name="Title 5"/>
          <p:cNvSpPr txBox="1">
            <a:spLocks/>
          </p:cNvSpPr>
          <p:nvPr/>
        </p:nvSpPr>
        <p:spPr>
          <a:xfrm>
            <a:off x="236152" y="650420"/>
            <a:ext cx="7886700" cy="888993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>
              <a:spcBef>
                <a:spcPct val="0"/>
              </a:spcBef>
              <a:buNone/>
              <a:defRPr kumimoji="0"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Il MSP richiede…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4229" y="1556356"/>
            <a:ext cx="4155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Un </a:t>
            </a:r>
            <a:r>
              <a:rPr lang="it-IT" sz="2000" b="1" dirty="0" smtClean="0"/>
              <a:t>approccio </a:t>
            </a:r>
            <a:r>
              <a:rPr lang="it-IT" sz="2000" b="1" dirty="0" err="1" smtClean="0"/>
              <a:t>ecosistemico</a:t>
            </a:r>
            <a:r>
              <a:rPr lang="it-IT" sz="2000" dirty="0" smtClean="0"/>
              <a:t>, mirato alla realizzazione di uno </a:t>
            </a:r>
            <a:r>
              <a:rPr lang="it-IT" sz="2000" b="1" dirty="0" smtClean="0"/>
              <a:t>sviluppo sostenibile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4229" y="2597772"/>
            <a:ext cx="4155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Un’azione </a:t>
            </a:r>
            <a:r>
              <a:rPr lang="it-IT" sz="2000" b="1" dirty="0" smtClean="0"/>
              <a:t>integrata</a:t>
            </a:r>
            <a:r>
              <a:rPr lang="it-IT" sz="2000" dirty="0" smtClean="0"/>
              <a:t> che coinvolga tutti i livelli di governo.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84229" y="3331411"/>
            <a:ext cx="4155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Strategie </a:t>
            </a:r>
            <a:r>
              <a:rPr lang="it-IT" sz="2000" b="1" dirty="0" smtClean="0"/>
              <a:t>adattative</a:t>
            </a:r>
            <a:r>
              <a:rPr lang="it-IT" sz="2000" dirty="0" smtClean="0"/>
              <a:t>, in costante evoluzione, rimodulate in base ai risultati ed alle contingenze.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84229" y="4372827"/>
            <a:ext cx="4155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Capacità di </a:t>
            </a:r>
            <a:r>
              <a:rPr lang="it-IT" sz="2000" b="1" dirty="0" smtClean="0"/>
              <a:t>anticipare</a:t>
            </a:r>
            <a:r>
              <a:rPr lang="it-IT" sz="2000" dirty="0" smtClean="0"/>
              <a:t> le necessità future e di pianificare a lungo termine.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184229" y="5414243"/>
            <a:ext cx="4155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Processi </a:t>
            </a:r>
            <a:r>
              <a:rPr lang="it-IT" sz="2000" b="1" dirty="0" smtClean="0"/>
              <a:t>partecipativi</a:t>
            </a:r>
            <a:r>
              <a:rPr lang="it-IT" sz="2000" dirty="0" smtClean="0"/>
              <a:t> non simbolici.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84229" y="6147884"/>
            <a:ext cx="4155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La definizione di una o più </a:t>
            </a:r>
            <a:r>
              <a:rPr lang="it-IT" sz="2000" b="1" dirty="0" smtClean="0"/>
              <a:t>scale</a:t>
            </a:r>
            <a:r>
              <a:rPr lang="it-IT" sz="2000" dirty="0" smtClean="0"/>
              <a:t> su cui operare.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164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0288" y="2060848"/>
            <a:ext cx="87037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Defining need and establishing authority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Obtaining financial support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Organizing the process (pre-planning)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Organizing stakeholder participation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Defining and analyzing existing conditions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Defining and analyzing future conditions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Developing and approving the spatial management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Implementing and enforcing the spatial management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Monitoring and evaluating performance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Adapting the maritime spatial management process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62466" y="6021288"/>
            <a:ext cx="87815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Ehler</a:t>
            </a:r>
            <a:r>
              <a:rPr lang="en-US" sz="1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, C. and </a:t>
            </a:r>
            <a:r>
              <a:rPr lang="en-US" sz="1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Douvere</a:t>
            </a:r>
            <a:r>
              <a:rPr lang="en-US" sz="1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, F. 2009. Marine Spatial Planning: a step-by-step approach toward ecosystem-based management. Intergovernmental Oceanographic Commission and Man and the Biosphere </a:t>
            </a:r>
            <a:r>
              <a:rPr lang="en-US" sz="1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Programme</a:t>
            </a:r>
            <a:r>
              <a:rPr lang="en-US" sz="1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. IOC Manual and Guides No. 53, ICAM Dossier No. 6. Paris: UNESCO.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466" y="560497"/>
            <a:ext cx="7886700" cy="1325563"/>
          </a:xfrm>
        </p:spPr>
        <p:txBody>
          <a:bodyPr vert="horz" lIns="0" rIns="0" bIns="0" anchor="b">
            <a:normAutofit fontScale="90000"/>
          </a:bodyPr>
          <a:lstStyle/>
          <a:p>
            <a:r>
              <a:rPr lang="en-US" dirty="0"/>
              <a:t>Maritime Spatial Planning Steps</a:t>
            </a:r>
            <a:br>
              <a:rPr lang="en-US" dirty="0"/>
            </a:br>
            <a:r>
              <a:rPr lang="en-US" sz="2700" dirty="0"/>
              <a:t>(</a:t>
            </a:r>
            <a:r>
              <a:rPr lang="en-US" sz="2700" dirty="0" err="1"/>
              <a:t>Ehler</a:t>
            </a:r>
            <a:r>
              <a:rPr lang="en-US" sz="2700" dirty="0"/>
              <a:t> &amp; </a:t>
            </a:r>
            <a:r>
              <a:rPr lang="en-US" sz="2700" dirty="0" err="1"/>
              <a:t>Douvere</a:t>
            </a:r>
            <a:r>
              <a:rPr lang="en-US" sz="2700" dirty="0"/>
              <a:t>, 2009)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000" y="2062204"/>
            <a:ext cx="87037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Defining need</a:t>
            </a:r>
            <a:r>
              <a:rPr lang="en-US" sz="2400" dirty="0" smtClean="0"/>
              <a:t> and establishing authority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Obtaining financial support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Organizing the process (</a:t>
            </a:r>
            <a:r>
              <a:rPr lang="en-US" sz="2400" dirty="0" smtClean="0">
                <a:solidFill>
                  <a:srgbClr val="FF0000"/>
                </a:solidFill>
              </a:rPr>
              <a:t>pre-planning</a:t>
            </a:r>
            <a:r>
              <a:rPr lang="en-US" sz="24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Organizing stakeholder participation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Defining and analyzing existing conditions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Defining and analyzing future conditions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Developing</a:t>
            </a:r>
            <a:r>
              <a:rPr lang="en-US" sz="2400" dirty="0" smtClean="0"/>
              <a:t> and approving </a:t>
            </a:r>
            <a:r>
              <a:rPr lang="en-US" sz="2400" dirty="0" smtClean="0">
                <a:solidFill>
                  <a:srgbClr val="FF0000"/>
                </a:solidFill>
              </a:rPr>
              <a:t>the spatial management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Implementing and enforcing the spatial management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Monitoring and evaluating performance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Adapting the maritime spatial management process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955789" y="2204864"/>
            <a:ext cx="2088232" cy="93610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Interazioni</a:t>
            </a:r>
            <a:br>
              <a:rPr lang="it-IT" sz="2400" b="1" dirty="0">
                <a:solidFill>
                  <a:srgbClr val="FF0000"/>
                </a:solidFill>
              </a:rPr>
            </a:br>
            <a:r>
              <a:rPr lang="it-IT" sz="2400" b="1" dirty="0">
                <a:solidFill>
                  <a:srgbClr val="FF0000"/>
                </a:solidFill>
              </a:rPr>
              <a:t>con la </a:t>
            </a:r>
            <a:r>
              <a:rPr lang="it-IT" sz="2400" b="1" dirty="0" smtClean="0">
                <a:solidFill>
                  <a:srgbClr val="FF0000"/>
                </a:solidFill>
              </a:rPr>
              <a:t>MSFD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11429"/>
            <a:ext cx="8486368" cy="58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7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2904" y="1789095"/>
            <a:ext cx="443490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Servizi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rinnovabili</a:t>
            </a:r>
            <a:r>
              <a:rPr lang="en-US" sz="2000" b="1" dirty="0" smtClean="0"/>
              <a:t>?)</a:t>
            </a:r>
          </a:p>
          <a:p>
            <a:pPr marL="265113" indent="-265113"/>
            <a:r>
              <a:rPr lang="en-US" sz="2000" dirty="0" smtClean="0"/>
              <a:t>•  Habitat (</a:t>
            </a:r>
            <a:r>
              <a:rPr lang="en-US" sz="2000" dirty="0" err="1" smtClean="0"/>
              <a:t>es</a:t>
            </a:r>
            <a:r>
              <a:rPr lang="en-US" sz="2000" dirty="0" smtClean="0"/>
              <a:t>. </a:t>
            </a:r>
            <a:r>
              <a:rPr lang="en-US" sz="2000" dirty="0" err="1" smtClean="0"/>
              <a:t>aree</a:t>
            </a:r>
            <a:r>
              <a:rPr lang="en-US" sz="2000" dirty="0" smtClean="0"/>
              <a:t> di nursery)</a:t>
            </a:r>
            <a:endParaRPr lang="en-US" sz="2000" dirty="0"/>
          </a:p>
          <a:p>
            <a:pPr marL="265113" indent="-265113"/>
            <a:r>
              <a:rPr lang="en-US" sz="2000" dirty="0"/>
              <a:t>•  </a:t>
            </a:r>
            <a:r>
              <a:rPr lang="en-US" sz="2000" dirty="0" err="1" smtClean="0"/>
              <a:t>Conservazione</a:t>
            </a:r>
            <a:endParaRPr lang="en-US" sz="2000" dirty="0"/>
          </a:p>
          <a:p>
            <a:pPr marL="265113" indent="-265113"/>
            <a:r>
              <a:rPr lang="en-US" sz="2000" dirty="0"/>
              <a:t>•  </a:t>
            </a:r>
            <a:r>
              <a:rPr lang="en-US" sz="2000" dirty="0" err="1" smtClean="0"/>
              <a:t>Mitigazione</a:t>
            </a:r>
            <a:r>
              <a:rPr lang="en-US" sz="2000" dirty="0" smtClean="0"/>
              <a:t> di </a:t>
            </a:r>
            <a:r>
              <a:rPr lang="en-US" sz="2000" dirty="0" err="1" smtClean="0"/>
              <a:t>eventi</a:t>
            </a:r>
            <a:r>
              <a:rPr lang="en-US" sz="2000" dirty="0" smtClean="0"/>
              <a:t> </a:t>
            </a:r>
            <a:r>
              <a:rPr lang="en-US" sz="2000" dirty="0" err="1" smtClean="0"/>
              <a:t>climatici</a:t>
            </a:r>
            <a:endParaRPr lang="en-US" sz="2000" dirty="0" smtClean="0"/>
          </a:p>
          <a:p>
            <a:pPr marL="265113" indent="-265113"/>
            <a:r>
              <a:rPr lang="en-US" sz="2000" dirty="0" smtClean="0"/>
              <a:t>•  </a:t>
            </a:r>
            <a:r>
              <a:rPr lang="en-US" sz="2000" dirty="0" err="1" smtClean="0"/>
              <a:t>Controllo</a:t>
            </a:r>
            <a:r>
              <a:rPr lang="en-US" sz="2000" dirty="0" smtClean="0"/>
              <a:t> </a:t>
            </a:r>
            <a:r>
              <a:rPr lang="en-US" sz="2000" dirty="0" err="1" smtClean="0"/>
              <a:t>dell’erosione</a:t>
            </a:r>
            <a:r>
              <a:rPr lang="en-US" sz="2000" dirty="0" smtClean="0"/>
              <a:t> (</a:t>
            </a:r>
            <a:r>
              <a:rPr lang="en-US" sz="2000" dirty="0" err="1" smtClean="0"/>
              <a:t>fanerogame</a:t>
            </a:r>
            <a:r>
              <a:rPr lang="en-US" sz="2000" dirty="0" smtClean="0"/>
              <a:t>)</a:t>
            </a:r>
          </a:p>
          <a:p>
            <a:pPr marL="265113" indent="-265113"/>
            <a:r>
              <a:rPr lang="en-US" sz="2000" dirty="0" smtClean="0"/>
              <a:t>•  </a:t>
            </a:r>
            <a:r>
              <a:rPr lang="en-US" sz="2000" dirty="0" err="1" smtClean="0"/>
              <a:t>Cicli</a:t>
            </a:r>
            <a:r>
              <a:rPr lang="en-US" sz="2000" dirty="0" smtClean="0"/>
              <a:t> </a:t>
            </a:r>
            <a:r>
              <a:rPr lang="en-US" sz="2000" dirty="0" err="1" smtClean="0"/>
              <a:t>biogeochimici</a:t>
            </a:r>
            <a:endParaRPr lang="en-US" sz="2000" dirty="0"/>
          </a:p>
          <a:p>
            <a:pPr marL="265113" indent="-265113"/>
            <a:r>
              <a:rPr lang="en-US" sz="2000" dirty="0"/>
              <a:t>•  </a:t>
            </a:r>
            <a:r>
              <a:rPr lang="en-US" sz="2000" dirty="0" err="1" smtClean="0"/>
              <a:t>Produzione</a:t>
            </a:r>
            <a:r>
              <a:rPr lang="en-US" sz="2000" dirty="0" smtClean="0"/>
              <a:t> </a:t>
            </a:r>
            <a:r>
              <a:rPr lang="en-US" sz="2000" dirty="0" err="1" smtClean="0"/>
              <a:t>primaria</a:t>
            </a:r>
            <a:endParaRPr lang="en-US" sz="2000" dirty="0"/>
          </a:p>
          <a:p>
            <a:pPr marL="265113" indent="-265113"/>
            <a:r>
              <a:rPr lang="en-US" sz="2000" dirty="0" smtClean="0"/>
              <a:t>•  </a:t>
            </a:r>
            <a:r>
              <a:rPr lang="en-US" sz="2000" dirty="0" err="1" smtClean="0"/>
              <a:t>Depurazione</a:t>
            </a:r>
            <a:r>
              <a:rPr lang="en-US" sz="2000" dirty="0" smtClean="0"/>
              <a:t> </a:t>
            </a:r>
            <a:r>
              <a:rPr lang="en-US" sz="2000" dirty="0" err="1" smtClean="0"/>
              <a:t>delle</a:t>
            </a:r>
            <a:r>
              <a:rPr lang="en-US" sz="2000" dirty="0" smtClean="0"/>
              <a:t> </a:t>
            </a:r>
            <a:r>
              <a:rPr lang="en-US" sz="2000" dirty="0" err="1" smtClean="0"/>
              <a:t>acque</a:t>
            </a:r>
            <a:endParaRPr lang="en-US" sz="2000" dirty="0"/>
          </a:p>
          <a:p>
            <a:pPr marL="265113" indent="-265113"/>
            <a:r>
              <a:rPr lang="en-US" sz="2000" dirty="0"/>
              <a:t>•  </a:t>
            </a:r>
            <a:r>
              <a:rPr lang="en-US" sz="2000" dirty="0" err="1" smtClean="0"/>
              <a:t>Scambi</a:t>
            </a:r>
            <a:r>
              <a:rPr lang="en-US" sz="2000" dirty="0" smtClean="0"/>
              <a:t> con </a:t>
            </a:r>
            <a:r>
              <a:rPr lang="en-US" sz="2000" dirty="0" err="1" smtClean="0"/>
              <a:t>l’atmosfera</a:t>
            </a:r>
            <a:r>
              <a:rPr lang="en-US" sz="2000" dirty="0" smtClean="0"/>
              <a:t> e </a:t>
            </a:r>
            <a:r>
              <a:rPr lang="en-US" sz="2000" dirty="0" err="1" smtClean="0"/>
              <a:t>regolazione</a:t>
            </a:r>
            <a:r>
              <a:rPr lang="en-US" sz="2000" dirty="0" smtClean="0"/>
              <a:t> del </a:t>
            </a:r>
            <a:r>
              <a:rPr lang="en-US" sz="2000" dirty="0" err="1" smtClean="0"/>
              <a:t>clima</a:t>
            </a:r>
            <a:endParaRPr lang="en-US" sz="2000" dirty="0"/>
          </a:p>
          <a:p>
            <a:pPr marL="265113" indent="-265113"/>
            <a:r>
              <a:rPr lang="en-US" sz="2000" dirty="0"/>
              <a:t>•  </a:t>
            </a:r>
            <a:r>
              <a:rPr lang="en-US" sz="2000" dirty="0" err="1" smtClean="0"/>
              <a:t>Sequestro</a:t>
            </a:r>
            <a:r>
              <a:rPr lang="en-US" sz="2000" dirty="0" smtClean="0"/>
              <a:t> del </a:t>
            </a:r>
            <a:r>
              <a:rPr lang="en-US" sz="2000" dirty="0" err="1" smtClean="0"/>
              <a:t>carbonio</a:t>
            </a:r>
            <a:endParaRPr lang="en-US" sz="2000" dirty="0"/>
          </a:p>
          <a:p>
            <a:pPr marL="265113" indent="-265113"/>
            <a:r>
              <a:rPr lang="en-US" sz="2000" dirty="0" smtClean="0"/>
              <a:t>•  </a:t>
            </a:r>
            <a:r>
              <a:rPr lang="en-US" sz="2000" dirty="0" err="1" smtClean="0"/>
              <a:t>Valori</a:t>
            </a:r>
            <a:r>
              <a:rPr lang="en-US" sz="2000" dirty="0" smtClean="0"/>
              <a:t> </a:t>
            </a:r>
            <a:r>
              <a:rPr lang="en-US" sz="2000" dirty="0" err="1" smtClean="0"/>
              <a:t>estetici</a:t>
            </a:r>
            <a:r>
              <a:rPr lang="en-US" sz="2000" dirty="0" smtClean="0"/>
              <a:t> e </a:t>
            </a:r>
            <a:r>
              <a:rPr lang="en-US" sz="2000" dirty="0" err="1" smtClean="0"/>
              <a:t>beni</a:t>
            </a:r>
            <a:r>
              <a:rPr lang="en-US" sz="2000" dirty="0" smtClean="0"/>
              <a:t> </a:t>
            </a:r>
            <a:r>
              <a:rPr lang="en-US" sz="2000" dirty="0" err="1" smtClean="0"/>
              <a:t>immateriali</a:t>
            </a:r>
            <a:endParaRPr lang="en-US" sz="2000" dirty="0" smtClean="0"/>
          </a:p>
          <a:p>
            <a:pPr marL="265113" indent="-265113"/>
            <a:r>
              <a:rPr lang="en-US" sz="2000" dirty="0"/>
              <a:t>• </a:t>
            </a:r>
            <a:r>
              <a:rPr lang="en-US" sz="2000" dirty="0" smtClean="0"/>
              <a:t> </a:t>
            </a:r>
            <a:r>
              <a:rPr lang="it-IT" sz="2000" dirty="0" smtClean="0"/>
              <a:t>Trasporti marittimi</a:t>
            </a:r>
            <a:endParaRPr lang="en-US" sz="2000" dirty="0" smtClean="0"/>
          </a:p>
          <a:p>
            <a:pPr marL="265113" indent="-265113"/>
            <a:r>
              <a:rPr lang="en-US" sz="2000" dirty="0" smtClean="0"/>
              <a:t>•  </a:t>
            </a:r>
            <a:r>
              <a:rPr lang="en-US" sz="2000" dirty="0" err="1"/>
              <a:t>Turismo</a:t>
            </a:r>
            <a:r>
              <a:rPr lang="en-US" sz="2000" dirty="0"/>
              <a:t> </a:t>
            </a:r>
            <a:r>
              <a:rPr lang="en-US" sz="2000" dirty="0" err="1"/>
              <a:t>ed</a:t>
            </a:r>
            <a:r>
              <a:rPr lang="en-US" sz="2000" dirty="0"/>
              <a:t> </a:t>
            </a:r>
            <a:r>
              <a:rPr lang="en-US" sz="2000" dirty="0" err="1"/>
              <a:t>attività</a:t>
            </a:r>
            <a:r>
              <a:rPr lang="en-US" sz="2000" dirty="0"/>
              <a:t> </a:t>
            </a:r>
            <a:r>
              <a:rPr lang="en-US" sz="2000" dirty="0" err="1"/>
              <a:t>ricreative</a:t>
            </a:r>
            <a:endParaRPr lang="en-US" sz="2000" dirty="0"/>
          </a:p>
          <a:p>
            <a:pPr marL="265113" indent="-265113"/>
            <a:r>
              <a:rPr lang="en-US" sz="2000" dirty="0"/>
              <a:t>•  </a:t>
            </a:r>
            <a:r>
              <a:rPr lang="en-US" sz="2000" dirty="0" err="1"/>
              <a:t>Beni</a:t>
            </a:r>
            <a:r>
              <a:rPr lang="en-US" sz="2000" dirty="0"/>
              <a:t> </a:t>
            </a:r>
            <a:r>
              <a:rPr lang="en-US" sz="2000" dirty="0" err="1"/>
              <a:t>culturali</a:t>
            </a:r>
            <a:r>
              <a:rPr lang="en-US" sz="2000" dirty="0"/>
              <a:t>, folklore e </a:t>
            </a:r>
            <a:r>
              <a:rPr lang="en-US" sz="2000" dirty="0" err="1"/>
              <a:t>tradizioni</a:t>
            </a:r>
            <a:endParaRPr lang="en-US" sz="2000" dirty="0"/>
          </a:p>
          <a:p>
            <a:pPr marL="265113" indent="-265113"/>
            <a:r>
              <a:rPr lang="en-US" sz="2000" dirty="0"/>
              <a:t>•  </a:t>
            </a:r>
            <a:r>
              <a:rPr lang="en-US" sz="2000" dirty="0" err="1"/>
              <a:t>Ricerca</a:t>
            </a:r>
            <a:r>
              <a:rPr lang="en-US" sz="2000" dirty="0"/>
              <a:t> </a:t>
            </a:r>
            <a:r>
              <a:rPr lang="en-US" sz="2000" dirty="0" err="1"/>
              <a:t>scientifica</a:t>
            </a:r>
            <a:r>
              <a:rPr lang="en-US" sz="2000" dirty="0"/>
              <a:t> e </a:t>
            </a:r>
            <a:r>
              <a:rPr lang="en-US" sz="2000" dirty="0" err="1"/>
              <a:t>valori</a:t>
            </a:r>
            <a:r>
              <a:rPr lang="en-US" sz="2000" dirty="0"/>
              <a:t> </a:t>
            </a:r>
            <a:r>
              <a:rPr lang="en-US" sz="2000" dirty="0" err="1"/>
              <a:t>educativi</a:t>
            </a:r>
            <a:endParaRPr lang="en-US" sz="2000" dirty="0"/>
          </a:p>
          <a:p>
            <a:pPr marL="265113" indent="-265113"/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28121" y="1805088"/>
            <a:ext cx="38780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0825" indent="-250825"/>
            <a:r>
              <a:rPr lang="en-US" sz="2000" b="1" dirty="0" err="1" smtClean="0"/>
              <a:t>Beni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rinnovabili</a:t>
            </a:r>
            <a:endParaRPr lang="en-US" sz="2000" b="1" dirty="0"/>
          </a:p>
          <a:p>
            <a:pPr marL="250825" indent="-250825"/>
            <a:r>
              <a:rPr lang="en-US" sz="2000" dirty="0"/>
              <a:t>•  </a:t>
            </a:r>
            <a:r>
              <a:rPr lang="en-US" sz="2000" dirty="0" err="1" smtClean="0"/>
              <a:t>Biomasse</a:t>
            </a:r>
            <a:r>
              <a:rPr lang="en-US" sz="2000" dirty="0" smtClean="0"/>
              <a:t> </a:t>
            </a:r>
            <a:r>
              <a:rPr lang="en-US" sz="2000" dirty="0" err="1" smtClean="0"/>
              <a:t>animali</a:t>
            </a:r>
            <a:endParaRPr lang="en-US" sz="2000" dirty="0"/>
          </a:p>
          <a:p>
            <a:pPr marL="250825" indent="-250825"/>
            <a:r>
              <a:rPr lang="en-US" sz="2000" dirty="0" smtClean="0"/>
              <a:t>•  </a:t>
            </a:r>
            <a:r>
              <a:rPr lang="en-US" sz="2000" dirty="0" err="1" smtClean="0"/>
              <a:t>Organismi</a:t>
            </a:r>
            <a:r>
              <a:rPr lang="en-US" sz="2000" dirty="0" smtClean="0"/>
              <a:t> di </a:t>
            </a:r>
            <a:r>
              <a:rPr lang="en-US" sz="2000" dirty="0" err="1" smtClean="0"/>
              <a:t>interesse</a:t>
            </a:r>
            <a:r>
              <a:rPr lang="en-US" sz="2000" dirty="0" smtClean="0"/>
              <a:t> </a:t>
            </a:r>
            <a:r>
              <a:rPr lang="en-US" sz="2000" dirty="0" err="1" smtClean="0"/>
              <a:t>ricreativo</a:t>
            </a:r>
            <a:r>
              <a:rPr lang="en-US" sz="2000" dirty="0" smtClean="0"/>
              <a:t> (</a:t>
            </a:r>
            <a:r>
              <a:rPr lang="en-US" sz="2000" dirty="0" err="1" smtClean="0"/>
              <a:t>es</a:t>
            </a:r>
            <a:r>
              <a:rPr lang="en-US" sz="2000" dirty="0" smtClean="0"/>
              <a:t>. </a:t>
            </a:r>
            <a:r>
              <a:rPr lang="en-US" sz="2000" dirty="0"/>
              <a:t>whale </a:t>
            </a:r>
            <a:r>
              <a:rPr lang="en-US" sz="2000" dirty="0" smtClean="0"/>
              <a:t>watching)</a:t>
            </a:r>
            <a:endParaRPr lang="en-US" sz="2000" dirty="0"/>
          </a:p>
          <a:p>
            <a:pPr marL="250825" indent="-250825"/>
            <a:r>
              <a:rPr lang="en-US" sz="2000" dirty="0"/>
              <a:t>•  </a:t>
            </a:r>
            <a:r>
              <a:rPr lang="en-US" sz="2000" dirty="0" err="1" smtClean="0"/>
              <a:t>Biomasse</a:t>
            </a:r>
            <a:r>
              <a:rPr lang="en-US" sz="2000" dirty="0" smtClean="0"/>
              <a:t> </a:t>
            </a:r>
            <a:r>
              <a:rPr lang="en-US" sz="2000" dirty="0" err="1" smtClean="0"/>
              <a:t>vegetali</a:t>
            </a:r>
            <a:endParaRPr lang="en-US" sz="2000" dirty="0"/>
          </a:p>
          <a:p>
            <a:pPr marL="250825" indent="-250825"/>
            <a:r>
              <a:rPr lang="en-US" sz="2000" dirty="0"/>
              <a:t>•  </a:t>
            </a:r>
            <a:r>
              <a:rPr lang="en-US" sz="2000" dirty="0" err="1" smtClean="0"/>
              <a:t>Sostanze</a:t>
            </a:r>
            <a:r>
              <a:rPr lang="en-US" sz="2000" dirty="0" smtClean="0"/>
              <a:t> </a:t>
            </a:r>
            <a:r>
              <a:rPr lang="en-US" sz="2000" dirty="0" err="1" smtClean="0"/>
              <a:t>utili</a:t>
            </a:r>
            <a:r>
              <a:rPr lang="en-US" sz="2000" dirty="0" smtClean="0"/>
              <a:t> per </a:t>
            </a:r>
            <a:r>
              <a:rPr lang="en-US" sz="2000" dirty="0" err="1" smtClean="0"/>
              <a:t>l’industria</a:t>
            </a:r>
            <a:r>
              <a:rPr lang="en-US" sz="2000" dirty="0" smtClean="0"/>
              <a:t> </a:t>
            </a:r>
            <a:r>
              <a:rPr lang="en-US" sz="2000" dirty="0" err="1" smtClean="0"/>
              <a:t>farmaceutica</a:t>
            </a:r>
            <a:r>
              <a:rPr lang="en-US" sz="2000" dirty="0" smtClean="0"/>
              <a:t> e </a:t>
            </a:r>
            <a:r>
              <a:rPr lang="en-US" sz="2000" dirty="0" err="1" smtClean="0"/>
              <a:t>cosmetica</a:t>
            </a:r>
            <a:endParaRPr lang="en-US" sz="2000" dirty="0"/>
          </a:p>
          <a:p>
            <a:pPr marL="250825" indent="-250825"/>
            <a:r>
              <a:rPr lang="en-US" sz="2000" dirty="0"/>
              <a:t>•  </a:t>
            </a:r>
            <a:r>
              <a:rPr lang="en-US" sz="2000" dirty="0" err="1" smtClean="0"/>
              <a:t>Altre</a:t>
            </a:r>
            <a:r>
              <a:rPr lang="en-US" sz="2000" dirty="0" smtClean="0"/>
              <a:t> </a:t>
            </a:r>
            <a:r>
              <a:rPr lang="en-US" sz="2000" dirty="0" err="1" smtClean="0"/>
              <a:t>materie</a:t>
            </a:r>
            <a:r>
              <a:rPr lang="en-US" sz="2000" dirty="0" smtClean="0"/>
              <a:t> prime</a:t>
            </a:r>
            <a:endParaRPr lang="en-US" sz="2000" dirty="0"/>
          </a:p>
          <a:p>
            <a:pPr marL="250825" indent="-250825"/>
            <a:r>
              <a:rPr lang="en-US" sz="2000" dirty="0"/>
              <a:t>•  </a:t>
            </a:r>
            <a:r>
              <a:rPr lang="en-US" sz="2000" dirty="0" err="1" smtClean="0"/>
              <a:t>Energia</a:t>
            </a:r>
            <a:r>
              <a:rPr lang="en-US" sz="2000" dirty="0" smtClean="0"/>
              <a:t> (da </a:t>
            </a:r>
            <a:r>
              <a:rPr lang="en-US" sz="2000" dirty="0" err="1" smtClean="0"/>
              <a:t>vento</a:t>
            </a:r>
            <a:r>
              <a:rPr lang="en-US" sz="2000" dirty="0" smtClean="0"/>
              <a:t>, </a:t>
            </a:r>
            <a:r>
              <a:rPr lang="en-US" sz="2000" dirty="0" err="1" smtClean="0"/>
              <a:t>onde</a:t>
            </a:r>
            <a:r>
              <a:rPr lang="en-US" sz="2000" dirty="0" smtClean="0"/>
              <a:t>, </a:t>
            </a:r>
            <a:r>
              <a:rPr lang="en-US" sz="2000" dirty="0" err="1" smtClean="0"/>
              <a:t>maree</a:t>
            </a:r>
            <a:r>
              <a:rPr lang="en-US" sz="2000" dirty="0" smtClean="0"/>
              <a:t>, </a:t>
            </a:r>
            <a:r>
              <a:rPr lang="en-US" sz="2000" dirty="0" err="1" smtClean="0"/>
              <a:t>geotermica</a:t>
            </a:r>
            <a:r>
              <a:rPr lang="en-US" sz="2000" dirty="0" smtClean="0"/>
              <a:t>)</a:t>
            </a:r>
            <a:endParaRPr lang="en-US" sz="2000" dirty="0"/>
          </a:p>
          <a:p>
            <a:pPr marL="250825" indent="-250825"/>
            <a:r>
              <a:rPr lang="en-US" sz="2000" dirty="0"/>
              <a:t>•  </a:t>
            </a:r>
            <a:r>
              <a:rPr lang="en-US" sz="2000" dirty="0" err="1" smtClean="0"/>
              <a:t>Acqua</a:t>
            </a:r>
            <a:r>
              <a:rPr lang="en-US" sz="2000" dirty="0" smtClean="0"/>
              <a:t> (</a:t>
            </a:r>
            <a:r>
              <a:rPr lang="en-US" sz="2000" dirty="0" err="1" smtClean="0"/>
              <a:t>es</a:t>
            </a:r>
            <a:r>
              <a:rPr lang="en-US" sz="2000" dirty="0" smtClean="0"/>
              <a:t>. </a:t>
            </a:r>
            <a:r>
              <a:rPr lang="en-US" sz="2000" dirty="0" err="1" smtClean="0"/>
              <a:t>desalinizzatori</a:t>
            </a:r>
            <a:r>
              <a:rPr lang="en-US" sz="2000" dirty="0" smtClean="0"/>
              <a:t>)</a:t>
            </a:r>
          </a:p>
          <a:p>
            <a:pPr marL="250825" indent="-250825"/>
            <a:endParaRPr lang="en-US" sz="2000" dirty="0"/>
          </a:p>
          <a:p>
            <a:pPr marL="250825" indent="-250825"/>
            <a:r>
              <a:rPr lang="en-US" sz="2000" b="1" dirty="0" err="1" smtClean="0"/>
              <a:t>Beni</a:t>
            </a:r>
            <a:r>
              <a:rPr lang="en-US" sz="2000" b="1" dirty="0" smtClean="0"/>
              <a:t> non </a:t>
            </a:r>
            <a:r>
              <a:rPr lang="en-US" sz="2000" b="1" dirty="0" err="1" smtClean="0"/>
              <a:t>rinnovabili</a:t>
            </a:r>
            <a:endParaRPr lang="en-US" sz="2000" b="1" dirty="0"/>
          </a:p>
          <a:p>
            <a:pPr marL="250825" indent="-250825"/>
            <a:r>
              <a:rPr lang="en-US" sz="2000" dirty="0"/>
              <a:t>•  </a:t>
            </a:r>
            <a:r>
              <a:rPr lang="en-US" sz="2000" dirty="0" err="1" smtClean="0"/>
              <a:t>Idrocarburi</a:t>
            </a:r>
            <a:r>
              <a:rPr lang="en-US" sz="2000" dirty="0" smtClean="0"/>
              <a:t> e gas</a:t>
            </a:r>
            <a:endParaRPr lang="en-US" sz="2000" dirty="0"/>
          </a:p>
          <a:p>
            <a:pPr marL="250825" indent="-250825"/>
            <a:r>
              <a:rPr lang="en-US" sz="2000" dirty="0"/>
              <a:t>•  </a:t>
            </a:r>
            <a:r>
              <a:rPr lang="en-US" sz="2000" dirty="0" err="1" smtClean="0"/>
              <a:t>Sabbia</a:t>
            </a:r>
            <a:r>
              <a:rPr lang="en-US" sz="2000" dirty="0" smtClean="0"/>
              <a:t> e </a:t>
            </a:r>
            <a:r>
              <a:rPr lang="en-US" sz="2000" dirty="0" err="1" smtClean="0"/>
              <a:t>ghiaia</a:t>
            </a:r>
            <a:endParaRPr lang="en-US" sz="2000" dirty="0"/>
          </a:p>
          <a:p>
            <a:pPr marL="250825" indent="-250825"/>
            <a:r>
              <a:rPr lang="en-US" sz="2000" dirty="0"/>
              <a:t>•  </a:t>
            </a:r>
            <a:r>
              <a:rPr lang="en-US" sz="2000" dirty="0" err="1" smtClean="0"/>
              <a:t>Minerali</a:t>
            </a:r>
            <a:endParaRPr lang="en-US" sz="2000" dirty="0"/>
          </a:p>
          <a:p>
            <a:pPr marL="252000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74" y="1628800"/>
            <a:ext cx="713378" cy="713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80" y="5445224"/>
            <a:ext cx="713378" cy="713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1445308"/>
            <a:ext cx="792088" cy="693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8120" y="538139"/>
            <a:ext cx="8410317" cy="85803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>
              <a:spcBef>
                <a:spcPct val="0"/>
              </a:spcBef>
              <a:buNone/>
              <a:defRPr kumimoji="0"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MSP e contabilità ambientale marittima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721532" y="2924944"/>
            <a:ext cx="4116906" cy="1840843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00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r>
              <a:rPr lang="it-IT" sz="2400" dirty="0" smtClean="0"/>
              <a:t>È fondamentale riuscire a quantificare in maniera condivisa il valore dei servizi </a:t>
            </a:r>
            <a:r>
              <a:rPr lang="it-IT" sz="2400" u="sng" dirty="0" err="1" smtClean="0"/>
              <a:t>ecosistemici</a:t>
            </a:r>
            <a:r>
              <a:rPr lang="it-IT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80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7886700" cy="1325563"/>
          </a:xfrm>
        </p:spPr>
        <p:txBody>
          <a:bodyPr vert="horz" lIns="0" rIns="0" bIns="0" anchor="b">
            <a:noAutofit/>
          </a:bodyPr>
          <a:lstStyle/>
          <a:p>
            <a:r>
              <a:rPr lang="it-IT" sz="4000" dirty="0"/>
              <a:t>Blue </a:t>
            </a:r>
            <a:r>
              <a:rPr lang="it-IT" sz="4000" dirty="0" err="1"/>
              <a:t>Growth</a:t>
            </a:r>
            <a:r>
              <a:rPr lang="it-IT" sz="4000" dirty="0"/>
              <a:t> e MSP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1805327"/>
            <a:ext cx="5040560" cy="457290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La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Blue Growth</a:t>
            </a:r>
            <a:r>
              <a:rPr lang="en-US" sz="2200" dirty="0" smtClean="0"/>
              <a:t> </a:t>
            </a:r>
            <a:r>
              <a:rPr lang="it-IT" sz="2200" dirty="0" smtClean="0"/>
              <a:t>è una </a:t>
            </a:r>
            <a:r>
              <a:rPr lang="it-IT" sz="2200" b="1" dirty="0" smtClean="0"/>
              <a:t>strategia </a:t>
            </a:r>
            <a:r>
              <a:rPr lang="it-IT" sz="2200" b="1" dirty="0"/>
              <a:t>a lungo termine</a:t>
            </a:r>
            <a:r>
              <a:rPr lang="it-IT" sz="2200" dirty="0"/>
              <a:t> per </a:t>
            </a:r>
            <a:r>
              <a:rPr lang="it-IT" sz="2200" dirty="0" smtClean="0"/>
              <a:t>una </a:t>
            </a:r>
            <a:r>
              <a:rPr lang="it-IT" sz="2200" dirty="0"/>
              <a:t>crescita </a:t>
            </a:r>
            <a:r>
              <a:rPr lang="it-IT" sz="2200" dirty="0" smtClean="0"/>
              <a:t>marittima sostenibile e non può essere dissociata dal </a:t>
            </a:r>
            <a:r>
              <a:rPr lang="it-IT" sz="2200" b="1" dirty="0" smtClean="0"/>
              <a:t>MSP</a:t>
            </a:r>
            <a:r>
              <a:rPr lang="it-IT" sz="2200" dirty="0" smtClean="0"/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sz="2200" dirty="0" smtClean="0"/>
              <a:t>La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Blue Growth</a:t>
            </a:r>
            <a:r>
              <a:rPr lang="it-IT" sz="2200" dirty="0" smtClean="0"/>
              <a:t> considera i </a:t>
            </a:r>
            <a:r>
              <a:rPr lang="it-IT" sz="2200" dirty="0"/>
              <a:t>mari e gli oceani </a:t>
            </a:r>
            <a:r>
              <a:rPr lang="it-IT" sz="2200" dirty="0" smtClean="0"/>
              <a:t>come un </a:t>
            </a:r>
            <a:r>
              <a:rPr lang="it-IT" sz="2200" b="1" dirty="0"/>
              <a:t>motore</a:t>
            </a:r>
            <a:r>
              <a:rPr lang="it-IT" sz="2200" dirty="0"/>
              <a:t> per l’economia </a:t>
            </a:r>
            <a:r>
              <a:rPr lang="it-IT" sz="2200" dirty="0" smtClean="0"/>
              <a:t>europea.</a:t>
            </a:r>
            <a:endParaRPr lang="en-US" sz="2200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sz="2200" dirty="0" smtClean="0"/>
              <a:t>L’"</a:t>
            </a:r>
            <a:r>
              <a:rPr lang="it-IT" sz="2200" b="1" dirty="0">
                <a:solidFill>
                  <a:schemeClr val="accent1">
                    <a:lumMod val="75000"/>
                  </a:schemeClr>
                </a:solidFill>
              </a:rPr>
              <a:t>economia blu</a:t>
            </a:r>
            <a:r>
              <a:rPr lang="it-IT" sz="2200" dirty="0"/>
              <a:t>" impiega </a:t>
            </a:r>
            <a:r>
              <a:rPr lang="it-IT" sz="2200" b="1" dirty="0"/>
              <a:t>5,4 milioni di persone</a:t>
            </a:r>
            <a:r>
              <a:rPr lang="it-IT" sz="2200" dirty="0"/>
              <a:t> e genera un valore aggiunto lordo di </a:t>
            </a:r>
            <a:r>
              <a:rPr lang="it-IT" sz="2200" dirty="0" smtClean="0"/>
              <a:t>circa </a:t>
            </a:r>
            <a:r>
              <a:rPr lang="it-IT" sz="2200" b="1" dirty="0" smtClean="0"/>
              <a:t>500 </a:t>
            </a:r>
            <a:r>
              <a:rPr lang="it-IT" sz="2200" b="1" dirty="0"/>
              <a:t>miliardi di euro l’anno</a:t>
            </a:r>
            <a:r>
              <a:rPr lang="it-IT" sz="2200" dirty="0"/>
              <a:t>, </a:t>
            </a:r>
            <a:r>
              <a:rPr lang="it-IT" sz="2200" dirty="0" smtClean="0"/>
              <a:t>con ulteriori </a:t>
            </a:r>
            <a:r>
              <a:rPr lang="it-IT" sz="2200" dirty="0"/>
              <a:t>margini di crescita.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908720"/>
            <a:ext cx="3241376" cy="577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9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4776" y="404664"/>
            <a:ext cx="7886700" cy="1188509"/>
          </a:xfrm>
        </p:spPr>
        <p:txBody>
          <a:bodyPr vert="horz" lIns="0" rIns="0" bIns="0" anchor="b">
            <a:noAutofit/>
          </a:bodyPr>
          <a:lstStyle/>
          <a:p>
            <a:r>
              <a:rPr lang="it-IT" sz="4400" dirty="0"/>
              <a:t>Blue </a:t>
            </a:r>
            <a:r>
              <a:rPr lang="it-IT" sz="4400" dirty="0" err="1"/>
              <a:t>Growth</a:t>
            </a:r>
            <a:r>
              <a:rPr lang="it-IT" sz="4400" dirty="0"/>
              <a:t>, MSP e ricerca</a:t>
            </a:r>
            <a:endParaRPr lang="en-US" sz="4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4060825" cy="352459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La </a:t>
            </a:r>
            <a:r>
              <a:rPr lang="en-US" sz="2000" b="1" dirty="0" err="1"/>
              <a:t>ricerca</a:t>
            </a:r>
            <a:r>
              <a:rPr lang="en-US" sz="2000" dirty="0"/>
              <a:t> </a:t>
            </a:r>
            <a:r>
              <a:rPr lang="en-US" sz="2000" dirty="0" smtClean="0"/>
              <a:t>per la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Blue Growth</a:t>
            </a:r>
            <a:r>
              <a:rPr lang="en-US" sz="2000" dirty="0"/>
              <a:t> </a:t>
            </a:r>
            <a:r>
              <a:rPr lang="it-IT" sz="2000" dirty="0"/>
              <a:t>è </a:t>
            </a:r>
            <a:r>
              <a:rPr lang="it-IT" sz="2000" b="1" dirty="0" smtClean="0"/>
              <a:t>applicata</a:t>
            </a:r>
            <a:r>
              <a:rPr lang="it-IT" sz="2000" dirty="0" smtClean="0"/>
              <a:t> </a:t>
            </a:r>
            <a:r>
              <a:rPr lang="it-IT" sz="2000" dirty="0"/>
              <a:t>e </a:t>
            </a:r>
            <a:r>
              <a:rPr lang="it-IT" sz="2000" b="1" dirty="0"/>
              <a:t>competitiva</a:t>
            </a:r>
            <a:r>
              <a:rPr lang="it-IT" sz="2000" dirty="0"/>
              <a:t> (vedi call H2020).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sz="2000" dirty="0"/>
              <a:t>La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Blue Growth</a:t>
            </a:r>
            <a:r>
              <a:rPr lang="it-IT" sz="2000" dirty="0"/>
              <a:t> dà per scontato che la </a:t>
            </a:r>
            <a:r>
              <a:rPr lang="it-IT" sz="2000" b="1" dirty="0"/>
              <a:t>ricerca di base</a:t>
            </a:r>
            <a:r>
              <a:rPr lang="it-IT" sz="2000" dirty="0"/>
              <a:t> </a:t>
            </a:r>
            <a:r>
              <a:rPr lang="it-IT" sz="2000" dirty="0" smtClean="0"/>
              <a:t>sia viva, </a:t>
            </a:r>
            <a:r>
              <a:rPr lang="it-IT" sz="2000" dirty="0"/>
              <a:t>ma questo è falso: </a:t>
            </a:r>
            <a:r>
              <a:rPr lang="it-IT" sz="2000" b="1" dirty="0"/>
              <a:t>non ci sono risorse</a:t>
            </a:r>
            <a:r>
              <a:rPr lang="it-IT" sz="2000" dirty="0"/>
              <a:t>!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23007" y="1772816"/>
            <a:ext cx="4356629" cy="352459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sz="2000" dirty="0"/>
              <a:t>La ricerca </a:t>
            </a:r>
            <a:r>
              <a:rPr lang="it-IT" sz="2000" b="1" dirty="0"/>
              <a:t>competitiva</a:t>
            </a:r>
            <a:r>
              <a:rPr lang="it-IT" sz="2000" dirty="0"/>
              <a:t> ha un ruolo importante, ma </a:t>
            </a:r>
            <a:r>
              <a:rPr lang="it-IT" sz="2000" b="1" dirty="0"/>
              <a:t>non</a:t>
            </a:r>
            <a:br>
              <a:rPr lang="it-IT" sz="2000" b="1" dirty="0"/>
            </a:br>
            <a:r>
              <a:rPr lang="it-IT" sz="2000" b="1" dirty="0"/>
              <a:t>favorisce</a:t>
            </a:r>
            <a:r>
              <a:rPr lang="it-IT" sz="2000" dirty="0"/>
              <a:t> i processi partecipativi e collaborativi di lungo termine che il </a:t>
            </a:r>
            <a:r>
              <a:rPr lang="it-IT" sz="2000" b="1" dirty="0"/>
              <a:t>MSP</a:t>
            </a:r>
            <a:r>
              <a:rPr lang="it-IT" sz="2000" dirty="0"/>
              <a:t> richiede.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sz="2000" dirty="0"/>
              <a:t>Serve </a:t>
            </a:r>
            <a:r>
              <a:rPr lang="it-IT" sz="2000" dirty="0" smtClean="0"/>
              <a:t>una visione </a:t>
            </a:r>
            <a:r>
              <a:rPr lang="it-IT" sz="2000" b="1" dirty="0"/>
              <a:t>strategica</a:t>
            </a:r>
            <a:r>
              <a:rPr lang="it-IT" sz="2000" dirty="0"/>
              <a:t> </a:t>
            </a:r>
            <a:r>
              <a:rPr lang="it-IT" sz="2000" dirty="0" smtClean="0"/>
              <a:t>diversa per </a:t>
            </a:r>
            <a:r>
              <a:rPr lang="it-IT" sz="2000" b="1" dirty="0" smtClean="0"/>
              <a:t>risorse</a:t>
            </a:r>
            <a:r>
              <a:rPr lang="it-IT" sz="2000" dirty="0" smtClean="0"/>
              <a:t> e </a:t>
            </a:r>
            <a:r>
              <a:rPr lang="it-IT" sz="2000" b="1" dirty="0" smtClean="0"/>
              <a:t>incentivi</a:t>
            </a:r>
            <a:r>
              <a:rPr lang="it-IT" sz="2000" dirty="0" smtClean="0"/>
              <a:t>.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64" y="4361326"/>
            <a:ext cx="7864085" cy="24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32656"/>
            <a:ext cx="7886700" cy="1325563"/>
          </a:xfrm>
        </p:spPr>
        <p:txBody>
          <a:bodyPr vert="horz" lIns="0" rIns="0" bIns="0" anchor="b">
            <a:normAutofit/>
          </a:bodyPr>
          <a:lstStyle/>
          <a:p>
            <a:r>
              <a:rPr lang="it-IT" dirty="0" smtClean="0"/>
              <a:t>In conclusione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844824"/>
            <a:ext cx="8424936" cy="501317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Da </a:t>
            </a:r>
            <a:r>
              <a:rPr lang="en-US" dirty="0" err="1" smtClean="0"/>
              <a:t>oltre</a:t>
            </a:r>
            <a:r>
              <a:rPr lang="en-US" dirty="0" smtClean="0"/>
              <a:t> </a:t>
            </a:r>
            <a:r>
              <a:rPr lang="en-US" b="1" dirty="0" smtClean="0"/>
              <a:t>30 </a:t>
            </a:r>
            <a:r>
              <a:rPr lang="en-US" b="1" dirty="0" err="1" smtClean="0"/>
              <a:t>anni</a:t>
            </a:r>
            <a:r>
              <a:rPr lang="en-US" dirty="0" smtClean="0"/>
              <a:t> </a:t>
            </a:r>
            <a:r>
              <a:rPr lang="en-US" dirty="0" err="1" smtClean="0"/>
              <a:t>abbiamo</a:t>
            </a:r>
            <a:r>
              <a:rPr lang="en-US" dirty="0" smtClean="0"/>
              <a:t> (in </a:t>
            </a:r>
            <a:r>
              <a:rPr lang="en-US" dirty="0" err="1" smtClean="0"/>
              <a:t>teoria</a:t>
            </a:r>
            <a:r>
              <a:rPr lang="en-US" dirty="0" smtClean="0"/>
              <a:t>)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strumenti</a:t>
            </a:r>
            <a:r>
              <a:rPr lang="en-US" dirty="0" smtClean="0"/>
              <a:t> per </a:t>
            </a:r>
            <a:r>
              <a:rPr lang="en-US" dirty="0" err="1" smtClean="0"/>
              <a:t>valutare</a:t>
            </a:r>
            <a:r>
              <a:rPr lang="en-US" dirty="0" smtClean="0"/>
              <a:t> lo </a:t>
            </a:r>
            <a:r>
              <a:rPr lang="en-US" dirty="0" err="1" smtClean="0"/>
              <a:t>stato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ecosistemi</a:t>
            </a:r>
            <a:r>
              <a:rPr lang="en-US" dirty="0" smtClean="0"/>
              <a:t> </a:t>
            </a:r>
            <a:r>
              <a:rPr lang="en-US" dirty="0" err="1" smtClean="0"/>
              <a:t>marini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dirty="0" smtClean="0"/>
              <a:t>Dal 2006 e ancor più dal 2012 questo è un </a:t>
            </a:r>
            <a:r>
              <a:rPr lang="it-IT" b="1" dirty="0" smtClean="0"/>
              <a:t>impegno formale</a:t>
            </a:r>
            <a:r>
              <a:rPr lang="it-IT" dirty="0" smtClean="0"/>
              <a:t> per il Paese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dirty="0" smtClean="0"/>
              <a:t>La </a:t>
            </a:r>
            <a:r>
              <a:rPr lang="it-IT" b="1" dirty="0" smtClean="0"/>
              <a:t>Politica Marittima Integrata</a:t>
            </a:r>
            <a:r>
              <a:rPr lang="it-IT" dirty="0" smtClean="0"/>
              <a:t> prevede (fra l’altro) la Pianificazione dello Spazio Marittimo e lancia un’</a:t>
            </a:r>
            <a:r>
              <a:rPr lang="it-IT" b="1" dirty="0" smtClean="0"/>
              <a:t>economia blu</a:t>
            </a:r>
            <a:r>
              <a:rPr lang="it-IT" dirty="0" smtClean="0"/>
              <a:t>, che dovrebbe valere </a:t>
            </a:r>
            <a:r>
              <a:rPr lang="it-IT" b="1" dirty="0" smtClean="0"/>
              <a:t>500 </a:t>
            </a:r>
            <a:r>
              <a:rPr lang="it-IT" b="1" dirty="0"/>
              <a:t>miliardi</a:t>
            </a:r>
            <a:r>
              <a:rPr lang="it-IT" dirty="0"/>
              <a:t> di euro </a:t>
            </a:r>
            <a:r>
              <a:rPr lang="it-IT" dirty="0" smtClean="0"/>
              <a:t>l’anno.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dirty="0" smtClean="0"/>
              <a:t>Le </a:t>
            </a:r>
            <a:r>
              <a:rPr lang="it-IT" b="1" dirty="0" smtClean="0"/>
              <a:t>risorse </a:t>
            </a:r>
            <a:r>
              <a:rPr lang="it-IT" dirty="0" smtClean="0"/>
              <a:t>per sostenere questo sistema sono però </a:t>
            </a:r>
            <a:r>
              <a:rPr lang="it-IT" b="1" dirty="0" smtClean="0"/>
              <a:t>miserrime</a:t>
            </a:r>
            <a:r>
              <a:rPr lang="it-IT" dirty="0" smtClean="0"/>
              <a:t> e sono terreno di </a:t>
            </a:r>
            <a:r>
              <a:rPr lang="it-IT" b="1" dirty="0" smtClean="0"/>
              <a:t>competizione</a:t>
            </a:r>
            <a:r>
              <a:rPr lang="it-IT" dirty="0" smtClean="0"/>
              <a:t> fra soggetti che dovrebbero cooperare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it-IT" dirty="0" smtClean="0"/>
              <a:t>Per governare il mare serve una visione </a:t>
            </a:r>
            <a:r>
              <a:rPr lang="it-IT" b="1" dirty="0" smtClean="0"/>
              <a:t>nuova</a:t>
            </a:r>
            <a:r>
              <a:rPr lang="it-IT" dirty="0" smtClean="0"/>
              <a:t> e </a:t>
            </a:r>
            <a:r>
              <a:rPr lang="it-IT" b="1" dirty="0" smtClean="0"/>
              <a:t>pragmatica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1765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16" y="908720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it-IT" dirty="0"/>
              <a:t>Grazie dell’attenzione!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3573016"/>
            <a:ext cx="8229600" cy="275158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2400" dirty="0" smtClean="0"/>
              <a:t/>
            </a:r>
            <a:br>
              <a:rPr lang="it-IT" sz="2400" dirty="0" smtClean="0"/>
            </a:b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89748" y="1052736"/>
            <a:ext cx="35387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chemeClr val="tx2"/>
                </a:solidFill>
              </a:rPr>
              <a:t>www.michele.scardi.name</a:t>
            </a:r>
            <a:br>
              <a:rPr lang="it-IT" sz="1600" dirty="0" smtClean="0">
                <a:solidFill>
                  <a:schemeClr val="tx2"/>
                </a:solidFill>
              </a:rPr>
            </a:br>
            <a:r>
              <a:rPr lang="it-IT" sz="1600" dirty="0" smtClean="0">
                <a:solidFill>
                  <a:schemeClr val="tx2"/>
                </a:solidFill>
              </a:rPr>
              <a:t>mscardi@mclink.it</a:t>
            </a:r>
            <a:r>
              <a:rPr lang="it-IT" dirty="0"/>
              <a:t/>
            </a:r>
            <a:br>
              <a:rPr lang="it-IT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773729"/>
            <a:ext cx="6969460" cy="477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La Marine </a:t>
            </a:r>
            <a:r>
              <a:rPr lang="it-IT" dirty="0" err="1" smtClean="0"/>
              <a:t>Strategy</a:t>
            </a:r>
            <a:r>
              <a:rPr lang="it-IT" dirty="0" smtClean="0"/>
              <a:t> (MSFD)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363272" cy="4877896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</a:pPr>
            <a:r>
              <a:rPr lang="it-IT" dirty="0" smtClean="0"/>
              <a:t>La </a:t>
            </a:r>
            <a:r>
              <a:rPr lang="it-IT" b="1" dirty="0" smtClean="0"/>
              <a:t>Direttiva </a:t>
            </a:r>
            <a:r>
              <a:rPr lang="it-IT" b="1" dirty="0"/>
              <a:t>2008/56/CE</a:t>
            </a:r>
            <a:r>
              <a:rPr lang="it-IT" dirty="0"/>
              <a:t> sulla strategia per l’ambiente </a:t>
            </a:r>
            <a:r>
              <a:rPr lang="it-IT" dirty="0" smtClean="0"/>
              <a:t>marino è approvata </a:t>
            </a:r>
            <a:r>
              <a:rPr lang="it-IT" dirty="0"/>
              <a:t>dal Parlamento Europeo e dal Consiglio il 17 giugno </a:t>
            </a:r>
            <a:r>
              <a:rPr lang="it-IT" dirty="0" smtClean="0"/>
              <a:t>2008 e recepita col D.lgs</a:t>
            </a:r>
            <a:r>
              <a:rPr lang="it-IT" dirty="0"/>
              <a:t>. </a:t>
            </a:r>
            <a:r>
              <a:rPr lang="it-IT" dirty="0" smtClean="0"/>
              <a:t>190/2010</a:t>
            </a:r>
          </a:p>
          <a:p>
            <a:pPr>
              <a:spcBef>
                <a:spcPts val="1200"/>
              </a:spcBef>
            </a:pPr>
            <a:r>
              <a:rPr lang="it-IT" dirty="0" smtClean="0"/>
              <a:t>Come </a:t>
            </a:r>
            <a:r>
              <a:rPr lang="it-IT" dirty="0"/>
              <a:t>Direttiva Quadro, </a:t>
            </a:r>
            <a:r>
              <a:rPr lang="it-IT" dirty="0" smtClean="0"/>
              <a:t>fissa degli obiettivi, </a:t>
            </a:r>
            <a:r>
              <a:rPr lang="it-IT" dirty="0"/>
              <a:t>ma demanda ai </a:t>
            </a:r>
            <a:r>
              <a:rPr lang="it-IT" dirty="0" smtClean="0"/>
              <a:t>Paesi membri la </a:t>
            </a:r>
            <a:r>
              <a:rPr lang="it-IT" dirty="0"/>
              <a:t>scelta delle </a:t>
            </a:r>
            <a:r>
              <a:rPr lang="it-IT" b="1" dirty="0"/>
              <a:t>misure</a:t>
            </a:r>
            <a:r>
              <a:rPr lang="it-IT" dirty="0"/>
              <a:t> da adottare per </a:t>
            </a:r>
            <a:r>
              <a:rPr lang="it-IT" dirty="0" smtClean="0"/>
              <a:t>raggiungerli entro </a:t>
            </a:r>
            <a:r>
              <a:rPr lang="it-IT" dirty="0"/>
              <a:t>una determinata </a:t>
            </a:r>
            <a:r>
              <a:rPr lang="it-IT" dirty="0" smtClean="0"/>
              <a:t>scadenza</a:t>
            </a:r>
          </a:p>
          <a:p>
            <a:pPr>
              <a:spcBef>
                <a:spcPts val="1200"/>
              </a:spcBef>
            </a:pPr>
            <a:r>
              <a:rPr lang="it-IT" dirty="0" smtClean="0"/>
              <a:t>E’ stata concepita per essere il </a:t>
            </a:r>
            <a:r>
              <a:rPr lang="it-IT" b="1" dirty="0" smtClean="0"/>
              <a:t>pilastro ambientale</a:t>
            </a:r>
            <a:r>
              <a:rPr lang="it-IT" dirty="0" smtClean="0"/>
              <a:t> delle politiche per il mare dell’UE (come da sviluppi PMI)</a:t>
            </a:r>
          </a:p>
          <a:p>
            <a:pPr>
              <a:spcBef>
                <a:spcPts val="1200"/>
              </a:spcBef>
            </a:pPr>
            <a:r>
              <a:rPr lang="it-IT" dirty="0" smtClean="0"/>
              <a:t>Si raccorda con altre </a:t>
            </a:r>
            <a:r>
              <a:rPr lang="it-IT" b="1" dirty="0" smtClean="0"/>
              <a:t>Direttive</a:t>
            </a:r>
            <a:r>
              <a:rPr lang="it-IT" dirty="0" smtClean="0"/>
              <a:t> su materie affini (es. WFD, Habitat, Uccelli selvatici)</a:t>
            </a:r>
          </a:p>
          <a:p>
            <a:pPr>
              <a:spcBef>
                <a:spcPts val="1200"/>
              </a:spcBef>
            </a:pPr>
            <a:r>
              <a:rPr lang="it-IT" dirty="0" smtClean="0"/>
              <a:t>Contiene un esplicito richiamo all’</a:t>
            </a:r>
            <a:r>
              <a:rPr lang="it-IT" b="1" dirty="0" err="1" smtClean="0"/>
              <a:t>Ecosystem</a:t>
            </a:r>
            <a:r>
              <a:rPr lang="it-IT" b="1" dirty="0" smtClean="0"/>
              <a:t> </a:t>
            </a:r>
            <a:r>
              <a:rPr lang="it-IT" b="1" dirty="0" err="1"/>
              <a:t>A</a:t>
            </a:r>
            <a:r>
              <a:rPr lang="it-IT" b="1" dirty="0" err="1" smtClean="0"/>
              <a:t>pproach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340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Ecosystem</a:t>
            </a:r>
            <a:r>
              <a:rPr lang="it-IT" dirty="0" smtClean="0"/>
              <a:t>(s) </a:t>
            </a:r>
            <a:r>
              <a:rPr lang="it-IT" dirty="0" err="1"/>
              <a:t>A</a:t>
            </a:r>
            <a:r>
              <a:rPr lang="it-IT" dirty="0" err="1" smtClean="0"/>
              <a:t>pproach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7" y="1970555"/>
            <a:ext cx="7150486" cy="4328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3648" y="3284984"/>
            <a:ext cx="6480720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5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punti nodali della MSFD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204864"/>
            <a:ext cx="7787208" cy="411973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it-IT" sz="3200" dirty="0" smtClean="0"/>
              <a:t>Valutazioni iniziali (2012)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it-IT" sz="3200" dirty="0" smtClean="0"/>
              <a:t>Definizione di </a:t>
            </a:r>
            <a:r>
              <a:rPr lang="it-IT" sz="3200" dirty="0" err="1" smtClean="0"/>
              <a:t>Good</a:t>
            </a:r>
            <a:r>
              <a:rPr lang="it-IT" sz="3200" dirty="0" smtClean="0"/>
              <a:t> </a:t>
            </a:r>
            <a:r>
              <a:rPr lang="it-IT" sz="3200" dirty="0" err="1" smtClean="0"/>
              <a:t>Environmental</a:t>
            </a:r>
            <a:r>
              <a:rPr lang="it-IT" sz="3200" dirty="0" smtClean="0"/>
              <a:t> Status o GES </a:t>
            </a:r>
            <a:r>
              <a:rPr lang="it-IT" sz="3200" dirty="0"/>
              <a:t>(2012</a:t>
            </a:r>
            <a:r>
              <a:rPr lang="it-IT" sz="3200" dirty="0" smtClean="0"/>
              <a:t>)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it-IT" sz="3200" dirty="0" smtClean="0"/>
              <a:t>Definizione dei target ambientali (2012)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it-IT" sz="3200" dirty="0" smtClean="0"/>
              <a:t>Programmi di monitoraggio (2014)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it-IT" sz="3200" dirty="0" smtClean="0"/>
              <a:t>Programmi di misure (2015)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it-IT" sz="3200" dirty="0" smtClean="0"/>
              <a:t>Eccezioni</a:t>
            </a:r>
          </a:p>
          <a:p>
            <a:pPr marL="0" indent="0">
              <a:buNone/>
              <a:tabLst>
                <a:tab pos="533400" algn="l"/>
              </a:tabLst>
            </a:pPr>
            <a:r>
              <a:rPr lang="it-IT" sz="3200" dirty="0" smtClean="0"/>
              <a:t>Chiusura del ciclo di 6 anni (2018)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Curved Right Arrow 7"/>
          <p:cNvSpPr/>
          <p:nvPr/>
        </p:nvSpPr>
        <p:spPr>
          <a:xfrm flipV="1">
            <a:off x="251520" y="2886985"/>
            <a:ext cx="648072" cy="31343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17" y="2172263"/>
            <a:ext cx="430039" cy="57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430039" cy="57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567193"/>
            <a:ext cx="430039" cy="57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116847"/>
            <a:ext cx="430039" cy="57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Letteratura sulla MSFD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60848"/>
            <a:ext cx="7499176" cy="45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Approccio olistico o riduzionistico?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2112"/>
            <a:ext cx="8229600" cy="4805888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it-IT" sz="2800" dirty="0" smtClean="0"/>
              <a:t>L’ecologia moderna è fortemente improntata ad una </a:t>
            </a:r>
            <a:r>
              <a:rPr lang="it-IT" sz="2800" b="1" dirty="0" smtClean="0"/>
              <a:t>visione olistica</a:t>
            </a:r>
            <a:r>
              <a:rPr lang="it-IT" sz="2800" dirty="0" smtClean="0"/>
              <a:t>, così come – in teoria - la MSFD</a:t>
            </a:r>
          </a:p>
          <a:p>
            <a:pPr>
              <a:spcBef>
                <a:spcPts val="1800"/>
              </a:spcBef>
            </a:pPr>
            <a:r>
              <a:rPr lang="it-IT" sz="2800" dirty="0" smtClean="0"/>
              <a:t>La declinazione pratica della MSFD, però, comporta un passaggio </a:t>
            </a:r>
            <a:r>
              <a:rPr lang="it-IT" sz="2800" b="1" dirty="0" smtClean="0"/>
              <a:t>riduzionistico</a:t>
            </a:r>
            <a:r>
              <a:rPr lang="it-IT" sz="2800" dirty="0" smtClean="0"/>
              <a:t> (</a:t>
            </a:r>
            <a:r>
              <a:rPr lang="it-IT" sz="2800" dirty="0"/>
              <a:t>valutazioni, GES e target </a:t>
            </a:r>
            <a:r>
              <a:rPr lang="it-IT" sz="2800" dirty="0" smtClean="0"/>
              <a:t>spesso riferiti ai singoli indicatori)</a:t>
            </a:r>
          </a:p>
          <a:p>
            <a:pPr>
              <a:spcBef>
                <a:spcPts val="1800"/>
              </a:spcBef>
            </a:pPr>
            <a:r>
              <a:rPr lang="it-IT" sz="2800" dirty="0" smtClean="0"/>
              <a:t>Come si </a:t>
            </a:r>
            <a:r>
              <a:rPr lang="it-IT" sz="2800" b="1" dirty="0" smtClean="0"/>
              <a:t>ricompone</a:t>
            </a:r>
            <a:r>
              <a:rPr lang="it-IT" sz="2800" dirty="0" smtClean="0"/>
              <a:t> la frammentazione delle valutazioni nella lettura olistica che è alla base dell’</a:t>
            </a:r>
            <a:r>
              <a:rPr lang="it-IT" sz="2800" b="1" dirty="0" err="1" smtClean="0"/>
              <a:t>Ecosystem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Approach</a:t>
            </a:r>
            <a:r>
              <a:rPr lang="it-IT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descrittori della MSFD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8052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smtClean="0"/>
              <a:t>Biodiversità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Specie aliene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Pesca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Reti trofiche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Eutrofizzazione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Integrità dei fondali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Alterazioni idrografiche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Contaminanti nelle matrici ambientali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Contaminanti nei prodotti per consumo umano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Marine </a:t>
            </a:r>
            <a:r>
              <a:rPr lang="it-IT" dirty="0" err="1" smtClean="0"/>
              <a:t>litter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Rumore sottomarino</a:t>
            </a:r>
          </a:p>
        </p:txBody>
      </p:sp>
    </p:spTree>
    <p:extLst>
      <p:ext uri="{BB962C8B-B14F-4D97-AF65-F5344CB8AC3E}">
        <p14:creationId xmlns:p14="http://schemas.microsoft.com/office/powerpoint/2010/main" val="1050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Descrittori, criteri, indicatori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32856"/>
            <a:ext cx="7344816" cy="4480785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1403648" y="1847088"/>
            <a:ext cx="648072" cy="1077856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234518">
            <a:off x="3561746" y="1823291"/>
            <a:ext cx="648072" cy="51523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234518">
            <a:off x="5740471" y="1800508"/>
            <a:ext cx="648072" cy="410038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2699792" y="111367"/>
            <a:ext cx="4536504" cy="592721"/>
          </a:xfrm>
          <a:prstGeom prst="wedgeRectCallout">
            <a:avLst>
              <a:gd name="adj1" fmla="val 24906"/>
              <a:gd name="adj2" fmla="val 12750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chemeClr val="tx2"/>
                </a:solidFill>
              </a:rPr>
              <a:t>P=Pressione, S=Stato, I=Impatto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1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3408</TotalTime>
  <Words>1721</Words>
  <Application>Microsoft Office PowerPoint</Application>
  <PresentationFormat>On-screen Show (4:3)</PresentationFormat>
  <Paragraphs>194</Paragraphs>
  <Slides>29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Flow</vt:lpstr>
      <vt:lpstr>La valutazione dello stato degli ecosistemi marini come strumento di governance</vt:lpstr>
      <vt:lpstr>Stato degli ecosistemi marini</vt:lpstr>
      <vt:lpstr>La Marine Strategy (MSFD)</vt:lpstr>
      <vt:lpstr>Ecosystem(s) Approach</vt:lpstr>
      <vt:lpstr>I punti nodali della MSFD</vt:lpstr>
      <vt:lpstr>Letteratura sulla MSFD</vt:lpstr>
      <vt:lpstr>Approccio olistico o riduzionistico?</vt:lpstr>
      <vt:lpstr>I descrittori della MSFD</vt:lpstr>
      <vt:lpstr>Descrittori, criteri, indicatori</vt:lpstr>
      <vt:lpstr>Scale spaziali e dati</vt:lpstr>
      <vt:lpstr>Valutazioni</vt:lpstr>
      <vt:lpstr>Valori soglia: una prassi comune</vt:lpstr>
      <vt:lpstr>Assioma</vt:lpstr>
      <vt:lpstr>Elementi critici</vt:lpstr>
      <vt:lpstr>Piani di monitoraggio MSFD</vt:lpstr>
      <vt:lpstr>Quale GES per il futuro?</vt:lpstr>
      <vt:lpstr>Target ambientali e costo del degrado</vt:lpstr>
      <vt:lpstr>PowerPoint Presentation</vt:lpstr>
      <vt:lpstr>Prossima fermata: Maritime Spatial Planning (MSP)</vt:lpstr>
      <vt:lpstr>PowerPoint Presentation</vt:lpstr>
      <vt:lpstr>Il MSP riguarda…</vt:lpstr>
      <vt:lpstr>PowerPoint Presentation</vt:lpstr>
      <vt:lpstr>Maritime Spatial Planning Steps (Ehler &amp; Douvere, 2009)</vt:lpstr>
      <vt:lpstr>PowerPoint Presentation</vt:lpstr>
      <vt:lpstr>PowerPoint Presentation</vt:lpstr>
      <vt:lpstr>Blue Growth e MSP</vt:lpstr>
      <vt:lpstr>Blue Growth, MSP e ricerca</vt:lpstr>
      <vt:lpstr>In conclusione</vt:lpstr>
      <vt:lpstr>Grazie dell’attenzione!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Strategy, una sfida ed un'opportunità per la biologia marina italiana</dc:title>
  <dc:creator>Rev</dc:creator>
  <cp:lastModifiedBy>Mic</cp:lastModifiedBy>
  <cp:revision>99</cp:revision>
  <dcterms:created xsi:type="dcterms:W3CDTF">2013-05-11T07:01:46Z</dcterms:created>
  <dcterms:modified xsi:type="dcterms:W3CDTF">2015-06-14T22:01:14Z</dcterms:modified>
</cp:coreProperties>
</file>