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86" r:id="rId3"/>
    <p:sldId id="259" r:id="rId4"/>
    <p:sldId id="258" r:id="rId5"/>
    <p:sldId id="257" r:id="rId6"/>
    <p:sldId id="260" r:id="rId7"/>
    <p:sldId id="261" r:id="rId8"/>
    <p:sldId id="264" r:id="rId9"/>
    <p:sldId id="268" r:id="rId10"/>
    <p:sldId id="269" r:id="rId11"/>
    <p:sldId id="270" r:id="rId12"/>
    <p:sldId id="265" r:id="rId13"/>
    <p:sldId id="263" r:id="rId14"/>
    <p:sldId id="266" r:id="rId15"/>
    <p:sldId id="271" r:id="rId16"/>
    <p:sldId id="276" r:id="rId17"/>
    <p:sldId id="273" r:id="rId18"/>
    <p:sldId id="274" r:id="rId19"/>
    <p:sldId id="272" r:id="rId20"/>
    <p:sldId id="275" r:id="rId21"/>
    <p:sldId id="277" r:id="rId22"/>
    <p:sldId id="278" r:id="rId23"/>
    <p:sldId id="279" r:id="rId24"/>
    <p:sldId id="283" r:id="rId25"/>
    <p:sldId id="281" r:id="rId26"/>
    <p:sldId id="282" r:id="rId27"/>
    <p:sldId id="285" r:id="rId28"/>
    <p:sldId id="284" r:id="rId29"/>
    <p:sldId id="280" r:id="rId30"/>
    <p:sldId id="26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352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F5826-ED7A-C246-AF2F-141E58DCAD20}" type="datetimeFigureOut">
              <a:rPr lang="it-IT" smtClean="0"/>
              <a:t>15/06/15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BAADF-DF06-2F4B-B7FB-664C30E241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70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BAADF-DF06-2F4B-B7FB-664C30E241B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23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BAADF-DF06-2F4B-B7FB-664C30E241B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60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15/06/15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15/06/15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39298" y="1337967"/>
            <a:ext cx="8504335" cy="25950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it-IT" dirty="0" smtClean="0"/>
              <a:t>New </a:t>
            </a:r>
            <a:r>
              <a:rPr lang="it-IT" dirty="0" err="1" smtClean="0"/>
              <a:t>Challenges</a:t>
            </a:r>
            <a:r>
              <a:rPr lang="it-IT" dirty="0" smtClean="0"/>
              <a:t> for the Marine Science : </a:t>
            </a:r>
            <a:r>
              <a:rPr lang="it-IT" dirty="0"/>
              <a:t>the </a:t>
            </a:r>
            <a:r>
              <a:rPr lang="it-IT" dirty="0" err="1" smtClean="0"/>
              <a:t>Biological</a:t>
            </a:r>
            <a:r>
              <a:rPr lang="it-IT" dirty="0" smtClean="0"/>
              <a:t> Resource </a:t>
            </a:r>
            <a:r>
              <a:rPr lang="it-IT" dirty="0" err="1" smtClean="0"/>
              <a:t>Exploitment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2500"/>
          </a:bodyPr>
          <a:lstStyle/>
          <a:p>
            <a:pPr algn="ctr"/>
            <a:r>
              <a:rPr lang="it-IT" dirty="0" smtClean="0"/>
              <a:t>Prof. Antonella Penna, </a:t>
            </a:r>
            <a:r>
              <a:rPr lang="it-IT" dirty="0" err="1" smtClean="0"/>
              <a:t>University</a:t>
            </a:r>
            <a:r>
              <a:rPr lang="it-IT" dirty="0" smtClean="0"/>
              <a:t> of Urbino</a:t>
            </a:r>
          </a:p>
          <a:p>
            <a:pPr algn="ctr"/>
            <a:r>
              <a:rPr lang="it-IT" dirty="0" err="1" smtClean="0"/>
              <a:t>Dep</a:t>
            </a:r>
            <a:r>
              <a:rPr lang="it-IT" dirty="0" smtClean="0"/>
              <a:t>. of </a:t>
            </a:r>
            <a:r>
              <a:rPr lang="it-IT" dirty="0" err="1" smtClean="0"/>
              <a:t>Biomolecular</a:t>
            </a:r>
            <a:r>
              <a:rPr lang="it-IT" dirty="0" smtClean="0"/>
              <a:t> </a:t>
            </a:r>
            <a:r>
              <a:rPr lang="it-IT" dirty="0" err="1" smtClean="0"/>
              <a:t>Sciences</a:t>
            </a:r>
            <a:endParaRPr lang="it-IT" dirty="0" smtClean="0"/>
          </a:p>
          <a:p>
            <a:pPr algn="ctr"/>
            <a:r>
              <a:rPr lang="it-IT" dirty="0"/>
              <a:t>e</a:t>
            </a:r>
            <a:r>
              <a:rPr lang="it-IT" dirty="0" smtClean="0"/>
              <a:t>mail: </a:t>
            </a:r>
            <a:r>
              <a:rPr lang="it-IT" dirty="0" err="1" smtClean="0"/>
              <a:t>antonella.penna@uniurb.it</a:t>
            </a:r>
            <a:r>
              <a:rPr lang="it-IT" dirty="0" smtClean="0"/>
              <a:t> ; </a:t>
            </a:r>
            <a:r>
              <a:rPr lang="it-IT" dirty="0" err="1" smtClean="0"/>
              <a:t>www.antonellapenna.com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54" y="236704"/>
            <a:ext cx="2074717" cy="8085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" descr="C.i.-Ateneo_cmyk_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89"/>
          <a:stretch/>
        </p:blipFill>
        <p:spPr bwMode="auto">
          <a:xfrm>
            <a:off x="7369072" y="362318"/>
            <a:ext cx="860527" cy="734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71" y="362318"/>
            <a:ext cx="1453857" cy="73458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5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61422"/>
            <a:ext cx="7315200" cy="1154097"/>
          </a:xfrm>
        </p:spPr>
        <p:txBody>
          <a:bodyPr/>
          <a:lstStyle/>
          <a:p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Yondelis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®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2493105"/>
            <a:ext cx="7315200" cy="3816255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Antitumor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drug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derived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the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colonial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tunicate </a:t>
            </a:r>
            <a:r>
              <a:rPr lang="it-IT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Ecteinascidia</a:t>
            </a:r>
            <a:r>
              <a:rPr lang="it-IT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turbinata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now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produced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semi-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synthetically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Developed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by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PharmaMar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partnership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 Johnson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&amp; Johnson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Pharmaceutical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R&amp;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D.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Marketing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authorization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the EC for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treatment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soft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tissue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sarcoma 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ovarian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cancer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PharmaMar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marketing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Yondelis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Europe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;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Ortho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L.P.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will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market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U.S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and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the world, once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approved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929" y="385470"/>
            <a:ext cx="2612752" cy="1672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19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8649" y="807759"/>
            <a:ext cx="7315200" cy="1154097"/>
          </a:xfrm>
        </p:spPr>
        <p:txBody>
          <a:bodyPr anchor="t"/>
          <a:lstStyle/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Shell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Cures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7469" r="7469"/>
          <a:stretch>
            <a:fillRect/>
          </a:stretch>
        </p:blipFill>
        <p:spPr>
          <a:xfrm>
            <a:off x="5361761" y="1473911"/>
            <a:ext cx="3447911" cy="166830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592811" y="3429000"/>
            <a:ext cx="78574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Prialt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™ (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aka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Ziconitide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SNX-111)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synthetic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analog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the omega-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conotoxin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MVIIA.</a:t>
            </a: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100-1000x more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potent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than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morphine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has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approved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use by the FDA for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chronic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pain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associated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with AIDS 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cancer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05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9878" y="0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pharmaceuticals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a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current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pipeline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perspective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rcRect t="5338" b="5338"/>
          <a:stretch>
            <a:fillRect/>
          </a:stretch>
        </p:blipFill>
        <p:spPr>
          <a:xfrm>
            <a:off x="214909" y="1702369"/>
            <a:ext cx="5378143" cy="260226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214909" y="4462197"/>
            <a:ext cx="3507776" cy="25391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05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Mayer et al.  2010, </a:t>
            </a:r>
            <a:r>
              <a:rPr lang="it-IT" sz="105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Trends in </a:t>
            </a:r>
            <a:r>
              <a:rPr lang="it-IT" sz="1050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Pharmacological</a:t>
            </a:r>
            <a:r>
              <a:rPr lang="it-IT" sz="105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050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Sciences</a:t>
            </a:r>
            <a:r>
              <a:rPr lang="it-IT" sz="105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endParaRPr lang="it-IT" sz="1050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567768" y="1930452"/>
            <a:ext cx="7411662" cy="4782266"/>
            <a:chOff x="1567768" y="1930452"/>
            <a:chExt cx="7411662" cy="4782266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768" y="1930452"/>
              <a:ext cx="7411662" cy="478226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4" name="Connettore 2 3"/>
            <p:cNvCxnSpPr/>
            <p:nvPr/>
          </p:nvCxnSpPr>
          <p:spPr>
            <a:xfrm>
              <a:off x="3229600" y="2743984"/>
              <a:ext cx="493085" cy="7839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 flipH="1" flipV="1">
              <a:off x="6339179" y="4446517"/>
              <a:ext cx="546018" cy="5083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 flipH="1">
              <a:off x="6145570" y="2743984"/>
              <a:ext cx="246542" cy="4032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3370699" y="4476106"/>
              <a:ext cx="679694" cy="5571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268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80969"/>
            <a:ext cx="7315200" cy="201784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pharmaceuticals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a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current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pipeline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perspective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preclinical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pipeline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continues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supply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several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hundred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marine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compounds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every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year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those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continue to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feed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clinical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pipeline with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potentially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valuable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compounds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marL="45720" indent="0">
              <a:buNone/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From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global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perspective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marine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pharmaceutical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pipeline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remains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active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now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has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sufficient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momentum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deliver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several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additional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compounds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marketplace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near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future.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513961" y="6422186"/>
            <a:ext cx="3507776" cy="25391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05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Mayer et al.  2010, </a:t>
            </a:r>
            <a:r>
              <a:rPr lang="it-IT" sz="105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Trends in </a:t>
            </a:r>
            <a:r>
              <a:rPr lang="it-IT" sz="1050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Pharmacological</a:t>
            </a:r>
            <a:r>
              <a:rPr lang="it-IT" sz="105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050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Sciences</a:t>
            </a:r>
            <a:r>
              <a:rPr lang="it-IT" sz="105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endParaRPr lang="it-IT" sz="1050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36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868"/>
            <a:ext cx="7315200" cy="216569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Natural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it-IT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continuing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source of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novel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drug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leads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2177732"/>
            <a:ext cx="7315200" cy="35395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ts val="2280"/>
              </a:lnSpc>
            </a:pP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advent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techniques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that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permitted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isolation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/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expression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biosynthetic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cassettes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microbes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well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 the new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frontier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natural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lead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discovery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now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apparent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that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biodiversity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much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greater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those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organisms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70000"/>
              </a:lnSpc>
            </a:pP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ts val="2280"/>
              </a:lnSpc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numbers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potential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species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involved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microbial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world are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many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orders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magnitude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greater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than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those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plants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multi-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celled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animals.The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explosion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information led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only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screens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but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techniques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permitted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implementation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combinatorial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biosynthetic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technology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genome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mining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70000"/>
              </a:lnSpc>
            </a:pP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ts val="1920"/>
              </a:lnSpc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knowledge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gained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has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allowed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unknown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molecules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be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identified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These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bioactive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structures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can be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optimized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by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combinatorial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chemistry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generating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new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drug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candidates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many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diseases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>
              <a:lnSpc>
                <a:spcPct val="70000"/>
              </a:lnSpc>
            </a:pP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82496" y="6309360"/>
            <a:ext cx="20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Gordon et al. 2013</a:t>
            </a:r>
            <a:endParaRPr lang="it-IT" dirty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82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068" y="304620"/>
            <a:ext cx="8318556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pPr algn="r"/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OSD SAMPLING – EU 7FP MicroB3 Project </a:t>
            </a:r>
            <a:b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(Marine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Microbial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Biodiversity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Bioinformatics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b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Biotechnology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it-IT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954478"/>
            <a:ext cx="7315200" cy="490352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Project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develops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innovative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bioinformatic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approaches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a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legal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framework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produced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data on marine virus,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bacteria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protists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genomes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metagenomes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for:</a:t>
            </a:r>
          </a:p>
          <a:p>
            <a:pPr marL="45720" indent="0">
              <a:buNone/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ecosystem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biology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genomics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new targets for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biotechnology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applications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igh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potential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commercial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applications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Agreement </a:t>
            </a:r>
            <a:r>
              <a:rPr lang="it-IT" b="1" dirty="0" err="1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Intellectual</a:t>
            </a:r>
            <a:r>
              <a:rPr lang="it-IT" b="1" dirty="0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Properties</a:t>
            </a:r>
            <a:r>
              <a:rPr lang="it-IT" b="1" dirty="0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: </a:t>
            </a:r>
          </a:p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protection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sustainable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use of precompetitive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microbial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resources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exploitation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6" y="283949"/>
            <a:ext cx="1444387" cy="1174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81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87700" y="1705120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sz="3200" dirty="0" smtClean="0"/>
              <a:t>WP2: OCEAN SAMPLING DAY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17752" b="17752"/>
          <a:stretch>
            <a:fillRect/>
          </a:stretch>
        </p:blipFill>
        <p:spPr>
          <a:xfrm>
            <a:off x="5401120" y="5193556"/>
            <a:ext cx="2225914" cy="135120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594377"/>
            <a:ext cx="2146300" cy="1269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03" y="5021000"/>
            <a:ext cx="1011872" cy="152375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387" y="5193556"/>
            <a:ext cx="1690614" cy="135120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92" y="3352800"/>
            <a:ext cx="2489200" cy="15532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65" y="5193556"/>
            <a:ext cx="2792486" cy="135120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uppo 24"/>
          <p:cNvGrpSpPr/>
          <p:nvPr/>
        </p:nvGrpSpPr>
        <p:grpSpPr>
          <a:xfrm>
            <a:off x="376265" y="653586"/>
            <a:ext cx="2646335" cy="2318201"/>
            <a:chOff x="376264" y="653584"/>
            <a:chExt cx="5252019" cy="44844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8"/>
            <a:srcRect l="38234" t="12072" r="4329" b="7051"/>
            <a:stretch/>
          </p:blipFill>
          <p:spPr>
            <a:xfrm>
              <a:off x="376264" y="653584"/>
              <a:ext cx="5252019" cy="4484454"/>
            </a:xfrm>
            <a:prstGeom prst="rect">
              <a:avLst/>
            </a:prstGeom>
          </p:spPr>
        </p:pic>
        <p:sp>
          <p:nvSpPr>
            <p:cNvPr id="16" name="Stella a 5 punte 15"/>
            <p:cNvSpPr/>
            <p:nvPr/>
          </p:nvSpPr>
          <p:spPr>
            <a:xfrm>
              <a:off x="2424042" y="188662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Stella a 5 punte 16"/>
            <p:cNvSpPr/>
            <p:nvPr/>
          </p:nvSpPr>
          <p:spPr>
            <a:xfrm>
              <a:off x="2290692" y="174057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Stella a 5 punte 17"/>
            <p:cNvSpPr/>
            <p:nvPr/>
          </p:nvSpPr>
          <p:spPr>
            <a:xfrm>
              <a:off x="2385942" y="104207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Stella a 5 punte 18"/>
            <p:cNvSpPr/>
            <p:nvPr/>
          </p:nvSpPr>
          <p:spPr>
            <a:xfrm>
              <a:off x="2385942" y="119447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Stella a 5 punte 19"/>
            <p:cNvSpPr/>
            <p:nvPr/>
          </p:nvSpPr>
          <p:spPr>
            <a:xfrm>
              <a:off x="2468492" y="139132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Stella a 5 punte 20"/>
            <p:cNvSpPr/>
            <p:nvPr/>
          </p:nvSpPr>
          <p:spPr>
            <a:xfrm>
              <a:off x="2074792" y="119447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Stella a 5 punte 21"/>
            <p:cNvSpPr/>
            <p:nvPr/>
          </p:nvSpPr>
          <p:spPr>
            <a:xfrm>
              <a:off x="2538342" y="312487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Stella a 5 punte 22"/>
            <p:cNvSpPr/>
            <p:nvPr/>
          </p:nvSpPr>
          <p:spPr>
            <a:xfrm>
              <a:off x="3052692" y="427422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Stella a 5 punte 23"/>
            <p:cNvSpPr/>
            <p:nvPr/>
          </p:nvSpPr>
          <p:spPr>
            <a:xfrm>
              <a:off x="3205092" y="4864778"/>
              <a:ext cx="223908" cy="18956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5733" y="770015"/>
            <a:ext cx="579159" cy="3586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3187700" y="3029634"/>
            <a:ext cx="5693486" cy="138499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OSD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provides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largest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dataset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on and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function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marine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research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results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will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mark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 baseline for the marine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environment</a:t>
            </a:r>
            <a:endParaRPr lang="it-IT" sz="1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accessible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researchers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public and policy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makers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</a:p>
          <a:p>
            <a:endParaRPr lang="it-IT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7800" indent="-177800">
              <a:buFont typeface="Arial"/>
              <a:buChar char="•"/>
            </a:pP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150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worlwide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samplin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sites</a:t>
            </a:r>
            <a:endParaRPr lang="it-IT" sz="1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7800" indent="-177800">
              <a:buFont typeface="Arial"/>
              <a:buChar char="•"/>
            </a:pP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19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Mediterranean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sampling</a:t>
            </a:r>
            <a:r>
              <a:rPr lang="it-IT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sites</a:t>
            </a:r>
            <a:endParaRPr lang="it-IT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2614720">
            <a:off x="1522001" y="1413556"/>
            <a:ext cx="710626" cy="276999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Adriatic</a:t>
            </a:r>
            <a:endParaRPr lang="it-IT" sz="1200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8369" y="1163041"/>
            <a:ext cx="825501" cy="6714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39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7876" y="235200"/>
            <a:ext cx="8293486" cy="170959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Microbial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Diversity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-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Key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research</a:t>
            </a:r>
            <a:r>
              <a:rPr lang="it-IT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priorities</a:t>
            </a:r>
            <a:r>
              <a:rPr lang="it-IT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recommendations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- ESF Marine Board -</a:t>
            </a:r>
            <a:endParaRPr lang="it-IT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2079917"/>
            <a:ext cx="7315200" cy="448996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Increase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efforts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explore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exploit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microorganisms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applications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line with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recommendations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EU</a:t>
            </a:r>
          </a:p>
          <a:p>
            <a:endParaRPr lang="it-IT" i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Oceanic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Metagenomic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to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identify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new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metabolic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pathways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particular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target the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understanding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signalling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networks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EU </a:t>
            </a:r>
            <a:r>
              <a:rPr lang="it-IT" b="1" dirty="0" err="1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recommendations</a:t>
            </a:r>
            <a:r>
              <a:rPr lang="it-IT" b="1" dirty="0" smtClean="0">
                <a:solidFill>
                  <a:srgbClr val="FFB6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Develop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regulations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programmes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monitoring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microbial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changes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result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human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activities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152086" y="6293522"/>
            <a:ext cx="4572000" cy="4616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r>
              <a:rPr lang="it-IT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Board Position </a:t>
            </a:r>
            <a:r>
              <a:rPr lang="it-IT" sz="1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Paper</a:t>
            </a:r>
            <a:r>
              <a:rPr lang="it-IT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15 </a:t>
            </a:r>
            <a:r>
              <a:rPr lang="it-IT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sz="1200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Biotechnology</a:t>
            </a:r>
            <a:r>
              <a:rPr lang="it-IT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: </a:t>
            </a:r>
            <a:endParaRPr lang="it-IT" sz="1200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</a:t>
            </a:r>
            <a:r>
              <a:rPr lang="it-IT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New Vision and </a:t>
            </a:r>
            <a:r>
              <a:rPr lang="it-IT" sz="1200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Strategy</a:t>
            </a:r>
            <a:r>
              <a:rPr lang="it-IT" sz="12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Europe</a:t>
            </a:r>
            <a:r>
              <a:rPr lang="it-IT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2012</a:t>
            </a:r>
            <a:endParaRPr lang="it-IT" sz="12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18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09760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r>
              <a:rPr lang="it-IT" b="1" dirty="0"/>
              <a:t>Access &amp; Benefit-</a:t>
            </a:r>
            <a:r>
              <a:rPr lang="it-IT" b="1" dirty="0" err="1"/>
              <a:t>Sharing</a:t>
            </a:r>
            <a:r>
              <a:rPr lang="it-IT" b="1" dirty="0"/>
              <a:t> (ABS)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263857"/>
            <a:ext cx="7315200" cy="353952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it-IT" dirty="0" err="1"/>
              <a:t>legal</a:t>
            </a:r>
            <a:r>
              <a:rPr lang="it-IT" dirty="0"/>
              <a:t> </a:t>
            </a:r>
            <a:r>
              <a:rPr lang="it-IT" dirty="0" err="1"/>
              <a:t>permits</a:t>
            </a:r>
            <a:r>
              <a:rPr lang="it-IT" dirty="0"/>
              <a:t> to </a:t>
            </a:r>
            <a:r>
              <a:rPr lang="it-IT" dirty="0" err="1"/>
              <a:t>undertake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maritime</a:t>
            </a:r>
            <a:r>
              <a:rPr lang="it-IT" dirty="0"/>
              <a:t> </a:t>
            </a:r>
            <a:r>
              <a:rPr lang="it-IT" dirty="0" err="1"/>
              <a:t>zones</a:t>
            </a:r>
            <a:r>
              <a:rPr lang="it-IT" dirty="0"/>
              <a:t> and to transfer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to </a:t>
            </a:r>
            <a:r>
              <a:rPr lang="it-IT" dirty="0" err="1"/>
              <a:t>another</a:t>
            </a:r>
            <a:r>
              <a:rPr lang="it-IT" dirty="0"/>
              <a:t> country</a:t>
            </a:r>
            <a:r>
              <a:rPr lang="it-IT" dirty="0" smtClean="0"/>
              <a:t>.</a:t>
            </a:r>
          </a:p>
          <a:p>
            <a:r>
              <a:rPr lang="it-IT" dirty="0" err="1"/>
              <a:t>requirements</a:t>
            </a:r>
            <a:r>
              <a:rPr lang="it-IT" dirty="0"/>
              <a:t> set out in the Convention </a:t>
            </a:r>
            <a:r>
              <a:rPr lang="it-IT" dirty="0" smtClean="0"/>
              <a:t>on </a:t>
            </a:r>
            <a:r>
              <a:rPr lang="it-IT" dirty="0" err="1" smtClean="0"/>
              <a:t>Biological</a:t>
            </a:r>
            <a:r>
              <a:rPr lang="it-IT" dirty="0" smtClean="0"/>
              <a:t> </a:t>
            </a:r>
            <a:r>
              <a:rPr lang="it-IT" dirty="0" err="1"/>
              <a:t>Diversity</a:t>
            </a:r>
            <a:r>
              <a:rPr lang="it-IT" dirty="0"/>
              <a:t> (CBD)</a:t>
            </a:r>
          </a:p>
        </p:txBody>
      </p:sp>
      <p:sp>
        <p:nvSpPr>
          <p:cNvPr id="5" name="Rettangolo 4"/>
          <p:cNvSpPr/>
          <p:nvPr/>
        </p:nvSpPr>
        <p:spPr>
          <a:xfrm>
            <a:off x="365482" y="3385172"/>
            <a:ext cx="9103830" cy="80021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B666"/>
                </a:solidFill>
              </a:rPr>
              <a:t>A- </a:t>
            </a:r>
            <a:r>
              <a:rPr lang="it-IT" b="1" dirty="0" err="1" smtClean="0">
                <a:solidFill>
                  <a:srgbClr val="FFB666"/>
                </a:solidFill>
              </a:rPr>
              <a:t>Sampling</a:t>
            </a:r>
            <a:r>
              <a:rPr lang="it-IT" b="1" dirty="0" smtClean="0">
                <a:solidFill>
                  <a:srgbClr val="FFB666"/>
                </a:solidFill>
              </a:rPr>
              <a:t> </a:t>
            </a:r>
            <a:r>
              <a:rPr lang="it-IT" b="1" dirty="0">
                <a:solidFill>
                  <a:srgbClr val="FFB666"/>
                </a:solidFill>
              </a:rPr>
              <a:t>in </a:t>
            </a:r>
            <a:r>
              <a:rPr lang="it-IT" b="1" dirty="0" err="1">
                <a:solidFill>
                  <a:srgbClr val="FFB666"/>
                </a:solidFill>
              </a:rPr>
              <a:t>internal</a:t>
            </a:r>
            <a:r>
              <a:rPr lang="it-IT" b="1" dirty="0">
                <a:solidFill>
                  <a:srgbClr val="FFB666"/>
                </a:solidFill>
              </a:rPr>
              <a:t> </a:t>
            </a:r>
            <a:r>
              <a:rPr lang="it-IT" b="1" dirty="0" err="1">
                <a:solidFill>
                  <a:srgbClr val="FFB666"/>
                </a:solidFill>
              </a:rPr>
              <a:t>waters</a:t>
            </a:r>
            <a:r>
              <a:rPr lang="it-IT" b="1" dirty="0">
                <a:solidFill>
                  <a:srgbClr val="FFB666"/>
                </a:solidFill>
              </a:rPr>
              <a:t>  </a:t>
            </a:r>
            <a:r>
              <a:rPr lang="it-IT" b="1" dirty="0" smtClean="0">
                <a:solidFill>
                  <a:srgbClr val="FFB666"/>
                </a:solidFill>
              </a:rPr>
              <a:t>– </a:t>
            </a:r>
            <a:r>
              <a:rPr lang="it-IT" b="1" dirty="0" err="1">
                <a:solidFill>
                  <a:srgbClr val="FFB666"/>
                </a:solidFill>
              </a:rPr>
              <a:t>territorial</a:t>
            </a:r>
            <a:r>
              <a:rPr lang="it-IT" b="1" dirty="0">
                <a:solidFill>
                  <a:srgbClr val="FFB666"/>
                </a:solidFill>
              </a:rPr>
              <a:t> </a:t>
            </a:r>
            <a:r>
              <a:rPr lang="it-IT" b="1" dirty="0" err="1" smtClean="0">
                <a:solidFill>
                  <a:srgbClr val="FFB666"/>
                </a:solidFill>
              </a:rPr>
              <a:t>seas</a:t>
            </a:r>
            <a:r>
              <a:rPr lang="it-IT" b="1" dirty="0">
                <a:solidFill>
                  <a:srgbClr val="FFB666"/>
                </a:solidFill>
              </a:rPr>
              <a:t> </a:t>
            </a:r>
            <a:r>
              <a:rPr lang="it-IT" b="1" dirty="0" smtClean="0">
                <a:solidFill>
                  <a:srgbClr val="FFB666"/>
                </a:solidFill>
              </a:rPr>
              <a:t>– </a:t>
            </a:r>
            <a:r>
              <a:rPr lang="it-IT" b="1" dirty="0" err="1" smtClean="0">
                <a:solidFill>
                  <a:srgbClr val="FFB666"/>
                </a:solidFill>
              </a:rPr>
              <a:t>exclusive</a:t>
            </a:r>
            <a:r>
              <a:rPr lang="it-IT" b="1" dirty="0" smtClean="0">
                <a:solidFill>
                  <a:srgbClr val="FFB666"/>
                </a:solidFill>
              </a:rPr>
              <a:t> </a:t>
            </a:r>
            <a:r>
              <a:rPr lang="it-IT" b="1" dirty="0" err="1">
                <a:solidFill>
                  <a:srgbClr val="FFB666"/>
                </a:solidFill>
              </a:rPr>
              <a:t>economic</a:t>
            </a:r>
            <a:r>
              <a:rPr lang="it-IT" b="1" dirty="0">
                <a:solidFill>
                  <a:srgbClr val="FFB666"/>
                </a:solidFill>
              </a:rPr>
              <a:t> </a:t>
            </a:r>
            <a:r>
              <a:rPr lang="it-IT" b="1" dirty="0" err="1">
                <a:solidFill>
                  <a:srgbClr val="FFB666"/>
                </a:solidFill>
              </a:rPr>
              <a:t>zones</a:t>
            </a:r>
            <a:endParaRPr lang="it-IT" dirty="0">
              <a:solidFill>
                <a:srgbClr val="FFB666"/>
              </a:solidFill>
            </a:endParaRPr>
          </a:p>
          <a:p>
            <a:r>
              <a:rPr lang="it-IT" b="1" dirty="0" smtClean="0">
                <a:solidFill>
                  <a:srgbClr val="FFB666"/>
                </a:solidFill>
              </a:rPr>
              <a:t>                     </a:t>
            </a:r>
            <a:r>
              <a:rPr lang="it-IT" b="1" dirty="0" err="1" smtClean="0">
                <a:solidFill>
                  <a:srgbClr val="FFFF00"/>
                </a:solidFill>
              </a:rPr>
              <a:t>permit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required</a:t>
            </a:r>
            <a:r>
              <a:rPr lang="it-IT" sz="2800" b="1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∨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9550" y="5016577"/>
            <a:ext cx="6618915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B- </a:t>
            </a:r>
            <a:r>
              <a:rPr lang="it-IT" b="1" dirty="0" err="1" smtClean="0">
                <a:solidFill>
                  <a:srgbClr val="FFFFFF"/>
                </a:solidFill>
              </a:rPr>
              <a:t>Sampling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>
                <a:solidFill>
                  <a:srgbClr val="FFFFFF"/>
                </a:solidFill>
              </a:rPr>
              <a:t>in the </a:t>
            </a:r>
            <a:r>
              <a:rPr lang="it-IT" b="1" dirty="0" err="1">
                <a:solidFill>
                  <a:srgbClr val="FFFFFF"/>
                </a:solidFill>
              </a:rPr>
              <a:t>areas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beyond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national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jurisdiction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9550" y="5747678"/>
            <a:ext cx="4557658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it-IT" b="1" dirty="0" smtClean="0"/>
              <a:t>C- </a:t>
            </a:r>
            <a:r>
              <a:rPr lang="it-IT" b="1" dirty="0" err="1"/>
              <a:t>S</a:t>
            </a:r>
            <a:r>
              <a:rPr lang="it-IT" b="1" dirty="0" err="1" smtClean="0"/>
              <a:t>ampling</a:t>
            </a:r>
            <a:r>
              <a:rPr lang="it-IT" b="1" dirty="0" smtClean="0"/>
              <a:t> </a:t>
            </a:r>
            <a:r>
              <a:rPr lang="it-IT" b="1" dirty="0"/>
              <a:t>in the </a:t>
            </a:r>
            <a:r>
              <a:rPr lang="it-IT" b="1" dirty="0" err="1"/>
              <a:t>Antarctic</a:t>
            </a:r>
            <a:r>
              <a:rPr lang="it-IT" b="1" dirty="0"/>
              <a:t> </a:t>
            </a:r>
            <a:r>
              <a:rPr lang="it-IT" b="1" dirty="0" err="1"/>
              <a:t>Treaty</a:t>
            </a:r>
            <a:r>
              <a:rPr lang="it-IT" b="1" dirty="0"/>
              <a:t> Area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799798" y="5016577"/>
            <a:ext cx="21603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No </a:t>
            </a:r>
            <a:r>
              <a:rPr lang="it-IT" dirty="0" err="1">
                <a:solidFill>
                  <a:srgbClr val="FFFF00"/>
                </a:solidFill>
              </a:rPr>
              <a:t>permit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required</a:t>
            </a:r>
            <a:r>
              <a:rPr lang="it-IT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327467" y="5799287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subject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 smtClean="0">
                <a:solidFill>
                  <a:srgbClr val="FFFF00"/>
                </a:solidFill>
              </a:rPr>
              <a:t>prior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notification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8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1543113"/>
            <a:ext cx="8585200" cy="163201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The Nagoya </a:t>
            </a:r>
            <a:r>
              <a:rPr lang="it-IT" b="1" dirty="0" err="1"/>
              <a:t>Protocol</a:t>
            </a:r>
            <a:r>
              <a:rPr lang="it-IT" b="1" dirty="0"/>
              <a:t> on Access and Benefit-</a:t>
            </a:r>
            <a:r>
              <a:rPr lang="it-IT" b="1" dirty="0" err="1"/>
              <a:t>sharing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6800" y="2757133"/>
            <a:ext cx="7315200" cy="353952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600" dirty="0" smtClean="0"/>
              <a:t>- International </a:t>
            </a:r>
            <a:r>
              <a:rPr lang="it-IT" sz="1600" dirty="0" err="1"/>
              <a:t>agreement</a:t>
            </a:r>
            <a:r>
              <a:rPr lang="it-IT" sz="1600" dirty="0"/>
              <a:t> </a:t>
            </a:r>
            <a:r>
              <a:rPr lang="it-IT" sz="1600" dirty="0" err="1"/>
              <a:t>which</a:t>
            </a:r>
            <a:r>
              <a:rPr lang="it-IT" sz="1600" dirty="0"/>
              <a:t> </a:t>
            </a:r>
            <a:r>
              <a:rPr lang="it-IT" sz="1600" dirty="0" err="1"/>
              <a:t>aims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sharing</a:t>
            </a:r>
            <a:r>
              <a:rPr lang="it-IT" sz="1600" dirty="0"/>
              <a:t> the benefits </a:t>
            </a:r>
            <a:r>
              <a:rPr lang="it-IT" sz="1600" dirty="0" err="1"/>
              <a:t>arising</a:t>
            </a:r>
            <a:r>
              <a:rPr lang="it-IT" sz="1600" dirty="0"/>
              <a:t> from the </a:t>
            </a:r>
            <a:r>
              <a:rPr lang="it-IT" sz="1600" dirty="0" err="1"/>
              <a:t>utilization</a:t>
            </a:r>
            <a:r>
              <a:rPr lang="it-IT" sz="1600" dirty="0"/>
              <a:t> of </a:t>
            </a:r>
            <a:r>
              <a:rPr lang="it-IT" sz="1600" dirty="0" err="1"/>
              <a:t>genetic</a:t>
            </a:r>
            <a:r>
              <a:rPr lang="it-IT" sz="1600" dirty="0"/>
              <a:t> </a:t>
            </a:r>
            <a:r>
              <a:rPr lang="it-IT" sz="1600" dirty="0" err="1"/>
              <a:t>resources</a:t>
            </a:r>
            <a:r>
              <a:rPr lang="it-IT" sz="1600" dirty="0"/>
              <a:t> in a fair and </a:t>
            </a:r>
            <a:r>
              <a:rPr lang="it-IT" sz="1600" dirty="0" err="1"/>
              <a:t>equitable</a:t>
            </a:r>
            <a:r>
              <a:rPr lang="it-IT" sz="1600" dirty="0"/>
              <a:t> way.</a:t>
            </a:r>
            <a:r>
              <a:rPr lang="it-IT" sz="1600" dirty="0" smtClean="0"/>
              <a:t> </a:t>
            </a:r>
          </a:p>
          <a:p>
            <a:pPr marL="45720" indent="0">
              <a:buNone/>
            </a:pPr>
            <a:endParaRPr lang="it-IT" sz="1600" dirty="0"/>
          </a:p>
          <a:p>
            <a:pPr marL="45720" indent="0">
              <a:buNone/>
            </a:pPr>
            <a:r>
              <a:rPr lang="it-IT" sz="1600" dirty="0" smtClean="0"/>
              <a:t>- </a:t>
            </a:r>
            <a:r>
              <a:rPr lang="it-IT" sz="1600" dirty="0" err="1" smtClean="0"/>
              <a:t>It</a:t>
            </a:r>
            <a:r>
              <a:rPr lang="it-IT" sz="1600" dirty="0" smtClean="0"/>
              <a:t> </a:t>
            </a:r>
            <a:r>
              <a:rPr lang="it-IT" sz="1600" dirty="0" err="1"/>
              <a:t>entered</a:t>
            </a:r>
            <a:r>
              <a:rPr lang="it-IT" sz="1600" dirty="0"/>
              <a:t> </a:t>
            </a:r>
            <a:r>
              <a:rPr lang="it-IT" sz="1600" dirty="0" err="1"/>
              <a:t>into</a:t>
            </a:r>
            <a:r>
              <a:rPr lang="it-IT" sz="1600" dirty="0"/>
              <a:t> force on 12 </a:t>
            </a:r>
            <a:r>
              <a:rPr lang="it-IT" sz="1600" dirty="0" err="1"/>
              <a:t>October</a:t>
            </a:r>
            <a:r>
              <a:rPr lang="it-IT" sz="1600" dirty="0"/>
              <a:t> </a:t>
            </a:r>
            <a:r>
              <a:rPr lang="it-IT" sz="1600" dirty="0" smtClean="0"/>
              <a:t>2014.</a:t>
            </a:r>
          </a:p>
          <a:p>
            <a:pPr marL="45720" indent="0">
              <a:buNone/>
            </a:pPr>
            <a:endParaRPr lang="it-IT" sz="1600" dirty="0"/>
          </a:p>
          <a:p>
            <a:pPr marL="45720" indent="0">
              <a:buNone/>
            </a:pPr>
            <a:r>
              <a:rPr lang="it-IT" sz="1600" dirty="0" smtClean="0"/>
              <a:t>- The </a:t>
            </a:r>
            <a:r>
              <a:rPr lang="it-IT" sz="1600" dirty="0"/>
              <a:t>ABS Clearing-House </a:t>
            </a:r>
            <a:r>
              <a:rPr lang="it-IT" sz="1600" dirty="0" err="1"/>
              <a:t>is</a:t>
            </a:r>
            <a:r>
              <a:rPr lang="it-IT" sz="1600" dirty="0"/>
              <a:t> a </a:t>
            </a:r>
            <a:r>
              <a:rPr lang="it-IT" sz="1600" dirty="0" err="1"/>
              <a:t>key</a:t>
            </a:r>
            <a:r>
              <a:rPr lang="it-IT" sz="1600" dirty="0"/>
              <a:t> </a:t>
            </a:r>
            <a:r>
              <a:rPr lang="it-IT" sz="1600" dirty="0" err="1"/>
              <a:t>tool</a:t>
            </a:r>
            <a:r>
              <a:rPr lang="it-IT" sz="1600" dirty="0"/>
              <a:t> for </a:t>
            </a:r>
            <a:r>
              <a:rPr lang="it-IT" sz="1600" dirty="0" err="1"/>
              <a:t>facilitating</a:t>
            </a:r>
            <a:r>
              <a:rPr lang="it-IT" sz="1600" dirty="0"/>
              <a:t> the </a:t>
            </a:r>
            <a:r>
              <a:rPr lang="it-IT" sz="1600" dirty="0" err="1"/>
              <a:t>implementation</a:t>
            </a:r>
            <a:r>
              <a:rPr lang="it-IT" sz="1600" dirty="0"/>
              <a:t> of the Nagoya </a:t>
            </a:r>
            <a:r>
              <a:rPr lang="it-IT" sz="1600" dirty="0" err="1"/>
              <a:t>Protocol</a:t>
            </a:r>
            <a:r>
              <a:rPr lang="it-IT" sz="1600" dirty="0"/>
              <a:t>, by </a:t>
            </a:r>
            <a:r>
              <a:rPr lang="it-IT" sz="1600" dirty="0" err="1"/>
              <a:t>enhancing</a:t>
            </a:r>
            <a:r>
              <a:rPr lang="it-IT" sz="1600" dirty="0"/>
              <a:t> </a:t>
            </a:r>
            <a:r>
              <a:rPr lang="it-IT" sz="1600" dirty="0" err="1"/>
              <a:t>legal</a:t>
            </a:r>
            <a:r>
              <a:rPr lang="it-IT" sz="1600" dirty="0"/>
              <a:t> </a:t>
            </a:r>
            <a:r>
              <a:rPr lang="it-IT" sz="1600" dirty="0" err="1"/>
              <a:t>certainty</a:t>
            </a:r>
            <a:r>
              <a:rPr lang="it-IT" sz="1600" dirty="0"/>
              <a:t> and </a:t>
            </a:r>
            <a:r>
              <a:rPr lang="it-IT" sz="1600" dirty="0" err="1"/>
              <a:t>transparency</a:t>
            </a:r>
            <a:r>
              <a:rPr lang="it-IT" sz="1600" dirty="0"/>
              <a:t> on </a:t>
            </a:r>
            <a:r>
              <a:rPr lang="it-IT" sz="1600" dirty="0" err="1"/>
              <a:t>procedures</a:t>
            </a:r>
            <a:r>
              <a:rPr lang="it-IT" sz="1600" dirty="0"/>
              <a:t> for </a:t>
            </a:r>
            <a:r>
              <a:rPr lang="it-IT" sz="1600" dirty="0" err="1"/>
              <a:t>access</a:t>
            </a:r>
            <a:r>
              <a:rPr lang="it-IT" sz="1600" dirty="0"/>
              <a:t> and benefit-</a:t>
            </a:r>
            <a:r>
              <a:rPr lang="it-IT" sz="1600" dirty="0" err="1"/>
              <a:t>sharing</a:t>
            </a:r>
            <a:r>
              <a:rPr lang="it-IT" sz="1600" dirty="0"/>
              <a:t>, and for </a:t>
            </a:r>
            <a:r>
              <a:rPr lang="it-IT" sz="1600" dirty="0" err="1"/>
              <a:t>monitoring</a:t>
            </a:r>
            <a:r>
              <a:rPr lang="it-IT" sz="1600" dirty="0"/>
              <a:t> the </a:t>
            </a:r>
            <a:r>
              <a:rPr lang="it-IT" sz="1600" dirty="0" err="1"/>
              <a:t>utilization</a:t>
            </a:r>
            <a:r>
              <a:rPr lang="it-IT" sz="1600" dirty="0"/>
              <a:t> of </a:t>
            </a:r>
            <a:r>
              <a:rPr lang="it-IT" sz="1600" dirty="0" err="1"/>
              <a:t>genetic</a:t>
            </a:r>
            <a:r>
              <a:rPr lang="it-IT" sz="1600" dirty="0"/>
              <a:t> </a:t>
            </a:r>
            <a:r>
              <a:rPr lang="it-IT" sz="1600" dirty="0" err="1"/>
              <a:t>resources</a:t>
            </a:r>
            <a:r>
              <a:rPr lang="it-IT" sz="1600" dirty="0"/>
              <a:t> </a:t>
            </a:r>
            <a:r>
              <a:rPr lang="it-IT" sz="1600" dirty="0" err="1"/>
              <a:t>along</a:t>
            </a:r>
            <a:r>
              <a:rPr lang="it-IT" sz="1600" dirty="0"/>
              <a:t> the </a:t>
            </a:r>
            <a:r>
              <a:rPr lang="it-IT" sz="1600" dirty="0" err="1"/>
              <a:t>value</a:t>
            </a:r>
            <a:r>
              <a:rPr lang="it-IT" sz="1600" dirty="0"/>
              <a:t> </a:t>
            </a:r>
            <a:r>
              <a:rPr lang="it-IT" sz="1600" dirty="0" err="1"/>
              <a:t>chain</a:t>
            </a:r>
            <a:r>
              <a:rPr lang="it-IT" sz="1600" dirty="0"/>
              <a:t>, </a:t>
            </a:r>
            <a:r>
              <a:rPr lang="it-IT" sz="1600" dirty="0" err="1"/>
              <a:t>including</a:t>
            </a:r>
            <a:r>
              <a:rPr lang="it-IT" sz="1600" dirty="0"/>
              <a:t> </a:t>
            </a:r>
            <a:r>
              <a:rPr lang="it-IT" sz="1600" dirty="0" err="1"/>
              <a:t>through</a:t>
            </a:r>
            <a:r>
              <a:rPr lang="it-IT" sz="1600" dirty="0"/>
              <a:t> the </a:t>
            </a:r>
            <a:r>
              <a:rPr lang="it-IT" sz="1600" dirty="0" err="1"/>
              <a:t>internationally</a:t>
            </a:r>
            <a:r>
              <a:rPr lang="it-IT" sz="1600" dirty="0"/>
              <a:t> </a:t>
            </a:r>
            <a:r>
              <a:rPr lang="it-IT" sz="1600" dirty="0" err="1"/>
              <a:t>recognized</a:t>
            </a:r>
            <a:r>
              <a:rPr lang="it-IT" sz="1600" dirty="0"/>
              <a:t> certificate of </a:t>
            </a:r>
            <a:r>
              <a:rPr lang="it-IT" sz="1600" dirty="0" err="1"/>
              <a:t>compliance</a:t>
            </a:r>
            <a:r>
              <a:rPr lang="it-IT" sz="1600" dirty="0"/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228600"/>
            <a:ext cx="1879600" cy="825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5900"/>
            <a:ext cx="825500" cy="76496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0" y="140877"/>
            <a:ext cx="1219200" cy="9132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40878"/>
            <a:ext cx="1153520" cy="91322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000" y="140878"/>
            <a:ext cx="1562100" cy="91322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0" y="6427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FF8600"/>
                </a:solidFill>
              </a:rPr>
              <a:t>Ministero dell’Ambiente e della Tutela del Territorio e del Mare è la Direzione Generale per la Protezione della Natura e del Mare - Divisione III </a:t>
            </a:r>
            <a:endParaRPr lang="it-IT" sz="1100" dirty="0" smtClean="0">
              <a:solidFill>
                <a:srgbClr val="FF8600"/>
              </a:solidFill>
            </a:endParaRPr>
          </a:p>
          <a:p>
            <a:r>
              <a:rPr lang="it-IT" sz="1100" dirty="0" smtClean="0">
                <a:solidFill>
                  <a:srgbClr val="FF8600"/>
                </a:solidFill>
              </a:rPr>
              <a:t>(</a:t>
            </a:r>
            <a:r>
              <a:rPr lang="it-IT" sz="1100" dirty="0">
                <a:solidFill>
                  <a:srgbClr val="FF8600"/>
                </a:solidFill>
              </a:rPr>
              <a:t>Tutela e promozione dei valori ambientali del paesaggio)</a:t>
            </a:r>
            <a:r>
              <a:rPr lang="it-IT" sz="1100" dirty="0" smtClean="0">
                <a:solidFill>
                  <a:srgbClr val="FF8600"/>
                </a:solidFill>
              </a:rPr>
              <a:t>.</a:t>
            </a:r>
            <a:endParaRPr lang="it-IT" sz="1100" dirty="0">
              <a:solidFill>
                <a:srgbClr val="FF86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/>
          <a:srcRect l="61667" r="15833" b="73714"/>
          <a:stretch/>
        </p:blipFill>
        <p:spPr>
          <a:xfrm>
            <a:off x="88900" y="6028992"/>
            <a:ext cx="584200" cy="3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9950" y="566990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r>
              <a:rPr lang="it-IT" dirty="0" smtClean="0"/>
              <a:t>Blue Technology R&amp;I </a:t>
            </a:r>
            <a:r>
              <a:rPr lang="it-IT" dirty="0" err="1" smtClean="0"/>
              <a:t>BioEconomy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63600" y="1505012"/>
            <a:ext cx="7315200" cy="353952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it-IT" sz="1600" dirty="0" err="1"/>
              <a:t>Biotechnology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driving</a:t>
            </a:r>
            <a:r>
              <a:rPr lang="it-IT" sz="1600" dirty="0"/>
              <a:t> </a:t>
            </a:r>
            <a:r>
              <a:rPr lang="it-IT" sz="1600" dirty="0" err="1"/>
              <a:t>technology</a:t>
            </a:r>
            <a:r>
              <a:rPr lang="it-IT" sz="1600" dirty="0"/>
              <a:t> of the </a:t>
            </a:r>
            <a:r>
              <a:rPr lang="it-IT" sz="1600" dirty="0" err="1"/>
              <a:t>bio</a:t>
            </a:r>
            <a:r>
              <a:rPr lang="it-IT" sz="1600" dirty="0"/>
              <a:t>-economy. </a:t>
            </a:r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contributes</a:t>
            </a:r>
            <a:r>
              <a:rPr lang="it-IT" sz="1600" dirty="0"/>
              <a:t> to </a:t>
            </a:r>
            <a:r>
              <a:rPr lang="it-IT" sz="1600" dirty="0" err="1"/>
              <a:t>innovation</a:t>
            </a:r>
            <a:r>
              <a:rPr lang="it-IT" sz="1600" dirty="0"/>
              <a:t> in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Activities</a:t>
            </a:r>
            <a:r>
              <a:rPr lang="it-IT" sz="1600" dirty="0"/>
              <a:t> under the </a:t>
            </a:r>
            <a:r>
              <a:rPr lang="it-IT" sz="1600" dirty="0" err="1"/>
              <a:t>bio</a:t>
            </a:r>
            <a:r>
              <a:rPr lang="it-IT" sz="1600" dirty="0"/>
              <a:t>-economy, </a:t>
            </a:r>
            <a:r>
              <a:rPr lang="it-IT" sz="1600" dirty="0" err="1"/>
              <a:t>namely</a:t>
            </a:r>
            <a:r>
              <a:rPr lang="it-IT" sz="1600" dirty="0"/>
              <a:t> </a:t>
            </a:r>
            <a:r>
              <a:rPr lang="it-IT" sz="1600" dirty="0" err="1"/>
              <a:t>food</a:t>
            </a:r>
            <a:r>
              <a:rPr lang="it-IT" sz="1600" dirty="0"/>
              <a:t>, </a:t>
            </a:r>
            <a:r>
              <a:rPr lang="it-IT" sz="1600" dirty="0" err="1"/>
              <a:t>agriculture</a:t>
            </a:r>
            <a:r>
              <a:rPr lang="it-IT" sz="1600" dirty="0"/>
              <a:t> and </a:t>
            </a:r>
            <a:r>
              <a:rPr lang="it-IT" sz="1600" dirty="0" err="1"/>
              <a:t>forestry</a:t>
            </a:r>
            <a:r>
              <a:rPr lang="it-IT" sz="1600" dirty="0"/>
              <a:t>, and </a:t>
            </a:r>
            <a:r>
              <a:rPr lang="it-IT" sz="1600" dirty="0" err="1"/>
              <a:t>fisheries</a:t>
            </a:r>
            <a:r>
              <a:rPr lang="it-IT" sz="1600" dirty="0"/>
              <a:t> and </a:t>
            </a:r>
            <a:r>
              <a:rPr lang="it-IT" sz="1600" dirty="0" err="1"/>
              <a:t>aquaculture</a:t>
            </a:r>
            <a:r>
              <a:rPr lang="it-IT" sz="1600" dirty="0" smtClean="0"/>
              <a:t>.</a:t>
            </a:r>
          </a:p>
          <a:p>
            <a:endParaRPr lang="it-IT" sz="1600" dirty="0"/>
          </a:p>
          <a:p>
            <a:r>
              <a:rPr lang="it-IT" sz="1600" dirty="0"/>
              <a:t>Due to the </a:t>
            </a: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interdisciplinary</a:t>
            </a:r>
            <a:r>
              <a:rPr lang="it-IT" sz="1600" dirty="0"/>
              <a:t> nature of the </a:t>
            </a:r>
            <a:r>
              <a:rPr lang="it-IT" sz="1600" dirty="0" err="1"/>
              <a:t>bio</a:t>
            </a:r>
            <a:r>
              <a:rPr lang="it-IT" sz="1600" dirty="0"/>
              <a:t>-economy, </a:t>
            </a:r>
            <a:r>
              <a:rPr lang="it-IT" sz="1600" dirty="0" err="1"/>
              <a:t>each</a:t>
            </a:r>
            <a:r>
              <a:rPr lang="it-IT" sz="1600" dirty="0"/>
              <a:t> of the </a:t>
            </a:r>
            <a:r>
              <a:rPr lang="it-IT" sz="1600" dirty="0" err="1"/>
              <a:t>six</a:t>
            </a:r>
            <a:r>
              <a:rPr lang="it-IT" sz="1600" dirty="0"/>
              <a:t> </a:t>
            </a:r>
            <a:r>
              <a:rPr lang="it-IT" sz="1600" dirty="0" err="1"/>
              <a:t>areas</a:t>
            </a:r>
            <a:r>
              <a:rPr lang="it-IT" sz="1600" dirty="0"/>
              <a:t> under Activity 2.3 </a:t>
            </a:r>
            <a:r>
              <a:rPr lang="it-IT" sz="1600" dirty="0" err="1"/>
              <a:t>Biotechnologies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linked</a:t>
            </a:r>
            <a:r>
              <a:rPr lang="it-IT" sz="1600" dirty="0"/>
              <a:t> to a wide </a:t>
            </a:r>
            <a:r>
              <a:rPr lang="it-IT" sz="1600" dirty="0" err="1"/>
              <a:t>range</a:t>
            </a:r>
            <a:r>
              <a:rPr lang="it-IT" sz="1600" dirty="0"/>
              <a:t> of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European</a:t>
            </a:r>
            <a:r>
              <a:rPr lang="it-IT" sz="1600" dirty="0"/>
              <a:t> </a:t>
            </a:r>
            <a:r>
              <a:rPr lang="it-IT" sz="1600" dirty="0" err="1"/>
              <a:t>policies</a:t>
            </a:r>
            <a:r>
              <a:rPr lang="it-IT" sz="1600" dirty="0"/>
              <a:t>. </a:t>
            </a:r>
            <a:r>
              <a:rPr lang="it-IT" sz="1600" dirty="0" err="1"/>
              <a:t>Furthermore</a:t>
            </a:r>
            <a:r>
              <a:rPr lang="it-IT" sz="1600" dirty="0"/>
              <a:t>, </a:t>
            </a:r>
            <a:r>
              <a:rPr lang="it-IT" sz="1600" dirty="0" err="1"/>
              <a:t>they</a:t>
            </a:r>
            <a:r>
              <a:rPr lang="it-IT" sz="1600" dirty="0"/>
              <a:t> are </a:t>
            </a:r>
            <a:r>
              <a:rPr lang="it-IT" sz="1600" dirty="0" err="1"/>
              <a:t>also</a:t>
            </a:r>
            <a:r>
              <a:rPr lang="it-IT" sz="1600" dirty="0"/>
              <a:t> </a:t>
            </a:r>
            <a:r>
              <a:rPr lang="it-IT" sz="1600" dirty="0" err="1"/>
              <a:t>influenced</a:t>
            </a:r>
            <a:r>
              <a:rPr lang="it-IT" sz="1600" dirty="0"/>
              <a:t> by </a:t>
            </a:r>
            <a:r>
              <a:rPr lang="it-IT" sz="1600" dirty="0" err="1"/>
              <a:t>many</a:t>
            </a:r>
            <a:r>
              <a:rPr lang="it-IT" sz="1600" dirty="0"/>
              <a:t> </a:t>
            </a:r>
            <a:r>
              <a:rPr lang="it-IT" sz="1600" dirty="0" err="1"/>
              <a:t>international</a:t>
            </a:r>
            <a:r>
              <a:rPr lang="it-IT" sz="1600" dirty="0"/>
              <a:t> </a:t>
            </a:r>
            <a:r>
              <a:rPr lang="it-IT" sz="1600" dirty="0" err="1"/>
              <a:t>policies</a:t>
            </a:r>
            <a:r>
              <a:rPr lang="it-IT" sz="1600" dirty="0"/>
              <a:t> and </a:t>
            </a:r>
            <a:r>
              <a:rPr lang="it-IT" sz="1600" dirty="0" err="1"/>
              <a:t>strategy</a:t>
            </a:r>
            <a:r>
              <a:rPr lang="it-IT" sz="1600" dirty="0"/>
              <a:t> </a:t>
            </a:r>
            <a:r>
              <a:rPr lang="it-IT" sz="1600" dirty="0" err="1"/>
              <a:t>papers</a:t>
            </a:r>
            <a:r>
              <a:rPr lang="it-IT" sz="1600" dirty="0" smtClean="0"/>
              <a:t>.</a:t>
            </a:r>
          </a:p>
          <a:p>
            <a:endParaRPr lang="it-IT" sz="1600" dirty="0" smtClean="0"/>
          </a:p>
          <a:p>
            <a:r>
              <a:rPr lang="it-IT" sz="1600" dirty="0" smtClean="0"/>
              <a:t>Biotech – </a:t>
            </a:r>
            <a:r>
              <a:rPr lang="it-IT" sz="1600" dirty="0" err="1" smtClean="0"/>
              <a:t>Areas</a:t>
            </a:r>
            <a:r>
              <a:rPr lang="it-IT" sz="1600" dirty="0" smtClean="0"/>
              <a:t>:</a:t>
            </a:r>
            <a:endParaRPr lang="it-IT" sz="1600" dirty="0"/>
          </a:p>
          <a:p>
            <a:r>
              <a:rPr lang="it-IT" sz="1600" b="1" dirty="0">
                <a:solidFill>
                  <a:srgbClr val="3366FF"/>
                </a:solidFill>
              </a:rPr>
              <a:t>Novel sources of biomass and bio-products </a:t>
            </a:r>
          </a:p>
          <a:p>
            <a:r>
              <a:rPr lang="it-IT" sz="1600" b="1" dirty="0">
                <a:solidFill>
                  <a:srgbClr val="3366FF"/>
                </a:solidFill>
              </a:rPr>
              <a:t>Marine and fresh-water biotechnology (blue biotechnology) </a:t>
            </a:r>
          </a:p>
          <a:p>
            <a:r>
              <a:rPr lang="it-IT" sz="1600" b="1" dirty="0">
                <a:solidFill>
                  <a:srgbClr val="3366FF"/>
                </a:solidFill>
              </a:rPr>
              <a:t>Industrial biotechnology: added-value bio-products and bio-processes (white biotechnology) </a:t>
            </a:r>
          </a:p>
          <a:p>
            <a:r>
              <a:rPr lang="it-IT" sz="1600" b="1" dirty="0">
                <a:solidFill>
                  <a:srgbClr val="3366FF"/>
                </a:solidFill>
              </a:rPr>
              <a:t>Bio-refinery </a:t>
            </a:r>
          </a:p>
          <a:p>
            <a:r>
              <a:rPr lang="it-IT" sz="1600" b="1" dirty="0">
                <a:solidFill>
                  <a:srgbClr val="3366FF"/>
                </a:solidFill>
              </a:rPr>
              <a:t>Environmental biotechnology </a:t>
            </a:r>
          </a:p>
          <a:p>
            <a:r>
              <a:rPr lang="it-IT" sz="1600" b="1" dirty="0">
                <a:solidFill>
                  <a:srgbClr val="3366FF"/>
                </a:solidFill>
              </a:rPr>
              <a:t>Emerging trends in biotechnology </a:t>
            </a:r>
          </a:p>
          <a:p>
            <a:endParaRPr lang="it-IT" sz="1600" dirty="0"/>
          </a:p>
          <a:p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03378"/>
            <a:ext cx="723900" cy="6999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r="25217"/>
          <a:stretch/>
        </p:blipFill>
        <p:spPr>
          <a:xfrm>
            <a:off x="869950" y="103378"/>
            <a:ext cx="3276600" cy="457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0"/>
            <a:ext cx="736600" cy="5096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4800600" y="6627168"/>
            <a:ext cx="4572000" cy="2308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r>
              <a:rPr lang="it-IT" sz="900" b="1" dirty="0"/>
              <a:t>http://</a:t>
            </a:r>
            <a:r>
              <a:rPr lang="it-IT" sz="900" b="1" dirty="0" err="1"/>
              <a:t>ec.europa.eu</a:t>
            </a:r>
            <a:r>
              <a:rPr lang="it-IT" sz="900" b="1" dirty="0"/>
              <a:t>/</a:t>
            </a:r>
            <a:r>
              <a:rPr lang="it-IT" sz="900" b="1" dirty="0" err="1"/>
              <a:t>research</a:t>
            </a:r>
            <a:r>
              <a:rPr lang="it-IT" sz="900" b="1" dirty="0"/>
              <a:t>/</a:t>
            </a:r>
            <a:r>
              <a:rPr lang="it-IT" sz="900" b="1" dirty="0" err="1"/>
              <a:t>bioeconomy</a:t>
            </a:r>
            <a:r>
              <a:rPr lang="it-IT" sz="900" b="1" dirty="0"/>
              <a:t>/</a:t>
            </a:r>
            <a:r>
              <a:rPr lang="it-IT" sz="900" b="1" dirty="0" err="1"/>
              <a:t>biotechnology</a:t>
            </a:r>
            <a:r>
              <a:rPr lang="it-IT" sz="900" b="1" dirty="0" smtClean="0"/>
              <a:t>/</a:t>
            </a:r>
            <a:endParaRPr lang="it-IT" sz="900" b="1" dirty="0"/>
          </a:p>
        </p:txBody>
      </p:sp>
    </p:spTree>
    <p:extLst>
      <p:ext uri="{BB962C8B-B14F-4D97-AF65-F5344CB8AC3E}">
        <p14:creationId xmlns:p14="http://schemas.microsoft.com/office/powerpoint/2010/main" val="351084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5" y="1595626"/>
            <a:ext cx="9161789" cy="51790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411" y="2273585"/>
            <a:ext cx="5109037" cy="383177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-1" y="1113956"/>
            <a:ext cx="8748139" cy="4308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sz="1100" dirty="0"/>
              <a:t>The </a:t>
            </a:r>
            <a:r>
              <a:rPr lang="it-IT" sz="1100" b="1" dirty="0">
                <a:solidFill>
                  <a:srgbClr val="FFFF00"/>
                </a:solidFill>
              </a:rPr>
              <a:t>CBD</a:t>
            </a:r>
            <a:r>
              <a:rPr lang="it-IT" sz="1100" dirty="0"/>
              <a:t> and </a:t>
            </a:r>
            <a:r>
              <a:rPr lang="it-IT" sz="1100" dirty="0" err="1"/>
              <a:t>especially</a:t>
            </a:r>
            <a:r>
              <a:rPr lang="it-IT" sz="1100" dirty="0"/>
              <a:t> the </a:t>
            </a:r>
            <a:r>
              <a:rPr lang="it-IT" sz="1100" b="1" dirty="0">
                <a:solidFill>
                  <a:srgbClr val="FFFF00"/>
                </a:solidFill>
              </a:rPr>
              <a:t>Nagoya </a:t>
            </a:r>
            <a:r>
              <a:rPr lang="it-IT" sz="1100" b="1" dirty="0" err="1">
                <a:solidFill>
                  <a:srgbClr val="FFFF00"/>
                </a:solidFill>
              </a:rPr>
              <a:t>Protocol</a:t>
            </a:r>
            <a:r>
              <a:rPr lang="it-IT" sz="1100" b="1" dirty="0">
                <a:solidFill>
                  <a:srgbClr val="FFFF00"/>
                </a:solidFill>
              </a:rPr>
              <a:t> (NP) </a:t>
            </a:r>
            <a:r>
              <a:rPr lang="it-IT" sz="1100" dirty="0"/>
              <a:t>(</a:t>
            </a:r>
            <a:r>
              <a:rPr lang="it-IT" sz="1100" dirty="0" err="1"/>
              <a:t>not</a:t>
            </a:r>
            <a:r>
              <a:rPr lang="it-IT" sz="1100" dirty="0"/>
              <a:t> </a:t>
            </a:r>
            <a:r>
              <a:rPr lang="it-IT" sz="1100" dirty="0" err="1"/>
              <a:t>yet</a:t>
            </a:r>
            <a:r>
              <a:rPr lang="it-IT" sz="1100" dirty="0"/>
              <a:t> in force) </a:t>
            </a:r>
            <a:r>
              <a:rPr lang="it-IT" sz="1100" dirty="0" err="1"/>
              <a:t>distinguish</a:t>
            </a:r>
            <a:r>
              <a:rPr lang="it-IT" sz="1100" dirty="0"/>
              <a:t> </a:t>
            </a:r>
            <a:r>
              <a:rPr lang="it-IT" sz="1100" dirty="0" err="1"/>
              <a:t>between</a:t>
            </a:r>
            <a:r>
              <a:rPr lang="it-IT" sz="1100" dirty="0"/>
              <a:t> the general “</a:t>
            </a:r>
            <a:r>
              <a:rPr lang="it-IT" sz="1100" dirty="0" err="1"/>
              <a:t>utilization</a:t>
            </a:r>
            <a:r>
              <a:rPr lang="it-IT" sz="1100" dirty="0"/>
              <a:t> of </a:t>
            </a:r>
            <a:r>
              <a:rPr lang="it-IT" sz="1100" dirty="0" err="1"/>
              <a:t>genetic</a:t>
            </a:r>
            <a:r>
              <a:rPr lang="it-IT" sz="1100" dirty="0"/>
              <a:t> </a:t>
            </a:r>
            <a:r>
              <a:rPr lang="it-IT" sz="1100" dirty="0" err="1"/>
              <a:t>resources</a:t>
            </a:r>
            <a:r>
              <a:rPr lang="it-IT" sz="1100" dirty="0"/>
              <a:t>” and “</a:t>
            </a:r>
            <a:r>
              <a:rPr lang="it-IT" sz="1100" dirty="0" err="1"/>
              <a:t>research</a:t>
            </a:r>
            <a:r>
              <a:rPr lang="it-IT" sz="1100" dirty="0"/>
              <a:t> for non-commercial </a:t>
            </a:r>
            <a:r>
              <a:rPr lang="it-IT" sz="1100" dirty="0" err="1"/>
              <a:t>purposes</a:t>
            </a:r>
            <a:r>
              <a:rPr lang="it-IT" sz="1100" dirty="0"/>
              <a:t>” the </a:t>
            </a:r>
            <a:r>
              <a:rPr lang="it-IT" sz="1100" dirty="0" err="1"/>
              <a:t>latter</a:t>
            </a:r>
            <a:r>
              <a:rPr lang="it-IT" sz="1100" dirty="0"/>
              <a:t> </a:t>
            </a:r>
            <a:r>
              <a:rPr lang="it-IT" sz="1100" dirty="0" err="1"/>
              <a:t>being</a:t>
            </a:r>
            <a:r>
              <a:rPr lang="it-IT" sz="1100" dirty="0"/>
              <a:t> </a:t>
            </a:r>
            <a:r>
              <a:rPr lang="it-IT" sz="1100" dirty="0" err="1"/>
              <a:t>profiteer</a:t>
            </a:r>
            <a:r>
              <a:rPr lang="it-IT" sz="1100" dirty="0"/>
              <a:t> of </a:t>
            </a:r>
            <a:r>
              <a:rPr lang="it-IT" sz="1100" dirty="0" err="1"/>
              <a:t>simplified</a:t>
            </a:r>
            <a:r>
              <a:rPr lang="it-IT" sz="1100" dirty="0"/>
              <a:t> </a:t>
            </a:r>
            <a:r>
              <a:rPr lang="it-IT" sz="1100" dirty="0" err="1"/>
              <a:t>access</a:t>
            </a:r>
            <a:r>
              <a:rPr lang="it-IT" sz="1100" dirty="0"/>
              <a:t> </a:t>
            </a:r>
            <a:r>
              <a:rPr lang="it-IT" sz="1100" dirty="0" err="1"/>
              <a:t>conditions</a:t>
            </a:r>
            <a:r>
              <a:rPr lang="it-IT" sz="1100" dirty="0"/>
              <a:t>. </a:t>
            </a:r>
            <a:r>
              <a:rPr lang="it-IT" sz="1100" dirty="0" smtClean="0"/>
              <a:t>B</a:t>
            </a:r>
            <a:endParaRPr lang="it-IT" sz="1100" dirty="0"/>
          </a:p>
        </p:txBody>
      </p:sp>
      <p:sp>
        <p:nvSpPr>
          <p:cNvPr id="10" name="Rettangolo 9"/>
          <p:cNvSpPr/>
          <p:nvPr/>
        </p:nvSpPr>
        <p:spPr>
          <a:xfrm>
            <a:off x="0" y="19512"/>
            <a:ext cx="8434586" cy="6463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tx2"/>
                </a:solidFill>
              </a:rPr>
              <a:t>Legislation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on </a:t>
            </a:r>
            <a:r>
              <a:rPr lang="it-IT" dirty="0" err="1">
                <a:solidFill>
                  <a:schemeClr val="tx2"/>
                </a:solidFill>
              </a:rPr>
              <a:t>pre</a:t>
            </a:r>
            <a:r>
              <a:rPr lang="it-IT" dirty="0">
                <a:solidFill>
                  <a:schemeClr val="tx2"/>
                </a:solidFill>
              </a:rPr>
              <a:t>-competitive </a:t>
            </a:r>
            <a:r>
              <a:rPr lang="it-IT" dirty="0" err="1">
                <a:solidFill>
                  <a:schemeClr val="tx2"/>
                </a:solidFill>
              </a:rPr>
              <a:t>access</a:t>
            </a:r>
            <a:r>
              <a:rPr lang="it-IT" dirty="0">
                <a:solidFill>
                  <a:schemeClr val="tx2"/>
                </a:solidFill>
              </a:rPr>
              <a:t> to marine </a:t>
            </a:r>
            <a:r>
              <a:rPr lang="it-IT" dirty="0" err="1">
                <a:solidFill>
                  <a:schemeClr val="tx2"/>
                </a:solidFill>
              </a:rPr>
              <a:t>microbial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resources</a:t>
            </a:r>
            <a:r>
              <a:rPr lang="it-IT" dirty="0">
                <a:solidFill>
                  <a:schemeClr val="tx2"/>
                </a:solidFill>
              </a:rPr>
              <a:t> and </a:t>
            </a:r>
            <a:r>
              <a:rPr lang="it-IT" dirty="0" err="1">
                <a:solidFill>
                  <a:schemeClr val="tx2"/>
                </a:solidFill>
              </a:rPr>
              <a:t>exchange</a:t>
            </a:r>
            <a:r>
              <a:rPr lang="it-IT" dirty="0">
                <a:solidFill>
                  <a:schemeClr val="tx2"/>
                </a:solidFill>
              </a:rPr>
              <a:t> of </a:t>
            </a:r>
            <a:r>
              <a:rPr lang="it-IT" dirty="0" err="1">
                <a:solidFill>
                  <a:schemeClr val="tx2"/>
                </a:solidFill>
              </a:rPr>
              <a:t>material</a:t>
            </a:r>
            <a:r>
              <a:rPr lang="it-IT" dirty="0">
                <a:solidFill>
                  <a:schemeClr val="tx2"/>
                </a:solidFill>
              </a:rPr>
              <a:t> and </a:t>
            </a:r>
            <a:r>
              <a:rPr lang="it-IT" dirty="0" smtClean="0">
                <a:solidFill>
                  <a:schemeClr val="tx2"/>
                </a:solidFill>
              </a:rPr>
              <a:t>data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06" y="526572"/>
            <a:ext cx="722194" cy="5873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83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0100" y="6412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r"/>
            <a:r>
              <a:rPr lang="it-IT" dirty="0" smtClean="0"/>
              <a:t>Marine </a:t>
            </a:r>
            <a:r>
              <a:rPr lang="it-IT" dirty="0" err="1" smtClean="0"/>
              <a:t>Cosmetics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510437" y="4491335"/>
            <a:ext cx="8229600" cy="147732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Companies </a:t>
            </a:r>
            <a:r>
              <a:rPr lang="it-IT" dirty="0" err="1" smtClean="0"/>
              <a:t>developing</a:t>
            </a:r>
            <a:r>
              <a:rPr lang="it-IT" dirty="0" smtClean="0"/>
              <a:t> industrial </a:t>
            </a:r>
            <a:r>
              <a:rPr lang="it-IT" dirty="0" err="1" smtClean="0"/>
              <a:t>processes</a:t>
            </a:r>
            <a:r>
              <a:rPr lang="it-IT" dirty="0" smtClean="0"/>
              <a:t> for micro and </a:t>
            </a:r>
            <a:r>
              <a:rPr lang="it-IT" dirty="0" err="1" smtClean="0"/>
              <a:t>algae</a:t>
            </a:r>
            <a:r>
              <a:rPr lang="it-IT" dirty="0" smtClean="0"/>
              <a:t> </a:t>
            </a:r>
            <a:r>
              <a:rPr lang="it-IT" dirty="0" err="1"/>
              <a:t>oil-</a:t>
            </a:r>
            <a:r>
              <a:rPr lang="it-IT" dirty="0" err="1" smtClean="0"/>
              <a:t>making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Industrial </a:t>
            </a:r>
            <a:r>
              <a:rPr lang="it-IT" dirty="0" err="1" smtClean="0"/>
              <a:t>Patents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 Market </a:t>
            </a:r>
            <a:r>
              <a:rPr lang="it-IT" dirty="0" err="1" smtClean="0"/>
              <a:t>Quotation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137" y="1884880"/>
            <a:ext cx="1231900" cy="98141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37" y="1576162"/>
            <a:ext cx="1442925" cy="87753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582176"/>
            <a:ext cx="990600" cy="147127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Freccia destra 12"/>
          <p:cNvSpPr/>
          <p:nvPr/>
        </p:nvSpPr>
        <p:spPr>
          <a:xfrm rot="2253634">
            <a:off x="2116042" y="1969889"/>
            <a:ext cx="597479" cy="421696"/>
          </a:xfrm>
          <a:prstGeom prst="rightArrow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destra 13"/>
          <p:cNvSpPr/>
          <p:nvPr/>
        </p:nvSpPr>
        <p:spPr>
          <a:xfrm rot="19877281">
            <a:off x="2232912" y="2735189"/>
            <a:ext cx="495300" cy="342900"/>
          </a:xfrm>
          <a:prstGeom prst="rightArrow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destra 14"/>
          <p:cNvSpPr/>
          <p:nvPr/>
        </p:nvSpPr>
        <p:spPr>
          <a:xfrm>
            <a:off x="6692900" y="2193346"/>
            <a:ext cx="711200" cy="520700"/>
          </a:xfrm>
          <a:prstGeom prst="rightArrow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2917" t="6796" r="3333" b="5332"/>
          <a:stretch/>
        </p:blipFill>
        <p:spPr>
          <a:xfrm>
            <a:off x="2780128" y="1804614"/>
            <a:ext cx="3644900" cy="129816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25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466448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 err="1" smtClean="0"/>
              <a:t>Nutriceuticals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400" y="1220433"/>
            <a:ext cx="7315200" cy="353952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it-IT" sz="1200" dirty="0" err="1"/>
              <a:t>Microalgae</a:t>
            </a:r>
            <a:r>
              <a:rPr lang="it-IT" sz="1200" dirty="0"/>
              <a:t>  </a:t>
            </a:r>
          </a:p>
          <a:p>
            <a:r>
              <a:rPr lang="it-IT" sz="1200" i="1" dirty="0"/>
              <a:t>   </a:t>
            </a:r>
            <a:r>
              <a:rPr lang="it-IT" sz="1200" i="1" dirty="0" smtClean="0"/>
              <a:t>Spirulina </a:t>
            </a:r>
            <a:r>
              <a:rPr lang="it-IT" sz="1200" i="1" dirty="0"/>
              <a:t> </a:t>
            </a:r>
          </a:p>
          <a:p>
            <a:r>
              <a:rPr lang="it-IT" sz="1200" i="1" dirty="0"/>
              <a:t>  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Crypthecodinium</a:t>
            </a:r>
            <a:r>
              <a:rPr lang="it-IT" sz="1200" i="1" dirty="0" smtClean="0"/>
              <a:t> </a:t>
            </a:r>
            <a:r>
              <a:rPr lang="it-IT" sz="1200" i="1" dirty="0" err="1"/>
              <a:t>cohnii</a:t>
            </a:r>
            <a:r>
              <a:rPr lang="it-IT" sz="1200" i="1" dirty="0"/>
              <a:t>  </a:t>
            </a:r>
          </a:p>
          <a:p>
            <a:r>
              <a:rPr lang="it-IT" sz="1200" i="1" dirty="0"/>
              <a:t>  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Chlorella</a:t>
            </a:r>
            <a:r>
              <a:rPr lang="it-IT" sz="1200" i="1" dirty="0" smtClean="0"/>
              <a:t> </a:t>
            </a:r>
            <a:r>
              <a:rPr lang="it-IT" sz="1200" i="1" dirty="0"/>
              <a:t> </a:t>
            </a:r>
          </a:p>
          <a:p>
            <a:r>
              <a:rPr lang="it-IT" sz="1200" i="1" dirty="0"/>
              <a:t>   </a:t>
            </a:r>
            <a:r>
              <a:rPr lang="it-IT" sz="1200" i="1" dirty="0" err="1" smtClean="0"/>
              <a:t>Dunaliella</a:t>
            </a:r>
            <a:r>
              <a:rPr lang="it-IT" sz="1200" i="1" dirty="0" smtClean="0"/>
              <a:t> </a:t>
            </a:r>
            <a:r>
              <a:rPr lang="it-IT" sz="1200" i="1" dirty="0"/>
              <a:t>salina  </a:t>
            </a:r>
          </a:p>
          <a:p>
            <a:r>
              <a:rPr lang="it-IT" sz="1200" i="1" dirty="0"/>
              <a:t>   </a:t>
            </a:r>
            <a:r>
              <a:rPr lang="it-IT" sz="1200" i="1" dirty="0" err="1" smtClean="0"/>
              <a:t>Ulkenia</a:t>
            </a:r>
            <a:r>
              <a:rPr lang="it-IT" sz="1200" i="1" dirty="0" smtClean="0"/>
              <a:t> </a:t>
            </a:r>
            <a:r>
              <a:rPr lang="it-IT" sz="1200" i="1" dirty="0" err="1"/>
              <a:t>sp</a:t>
            </a:r>
            <a:r>
              <a:rPr lang="it-IT" sz="1200" i="1" dirty="0"/>
              <a:t>.  </a:t>
            </a:r>
          </a:p>
          <a:p>
            <a:r>
              <a:rPr lang="it-IT" sz="1200" i="1" dirty="0"/>
              <a:t>   </a:t>
            </a:r>
            <a:r>
              <a:rPr lang="it-IT" sz="1200" i="1" dirty="0" err="1" smtClean="0"/>
              <a:t>Haematococcus</a:t>
            </a:r>
            <a:r>
              <a:rPr lang="it-IT" sz="1200" i="1" dirty="0" smtClean="0"/>
              <a:t> </a:t>
            </a:r>
            <a:r>
              <a:rPr lang="it-IT" sz="1200" i="1" dirty="0" err="1"/>
              <a:t>pluvialis</a:t>
            </a:r>
            <a:r>
              <a:rPr lang="it-IT" sz="1200" i="1" dirty="0"/>
              <a:t>  </a:t>
            </a:r>
          </a:p>
          <a:p>
            <a:r>
              <a:rPr lang="it-IT" sz="1200" i="1" dirty="0"/>
              <a:t>   </a:t>
            </a:r>
            <a:r>
              <a:rPr lang="it-IT" sz="1200" i="1" dirty="0" err="1" smtClean="0"/>
              <a:t>Schizochytrium</a:t>
            </a:r>
            <a:r>
              <a:rPr lang="it-IT" sz="1200" i="1" dirty="0" smtClean="0"/>
              <a:t> </a:t>
            </a:r>
            <a:r>
              <a:rPr lang="it-IT" sz="1200" i="1" dirty="0"/>
              <a:t> </a:t>
            </a:r>
          </a:p>
          <a:p>
            <a:r>
              <a:rPr lang="it-IT" sz="1200" i="1" dirty="0"/>
              <a:t> 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Aphanizomenon</a:t>
            </a:r>
            <a:r>
              <a:rPr lang="it-IT" sz="1200" i="1" dirty="0" smtClean="0"/>
              <a:t> </a:t>
            </a:r>
            <a:r>
              <a:rPr lang="it-IT" sz="1200" i="1" dirty="0" err="1"/>
              <a:t>flos-aquae</a:t>
            </a:r>
            <a:r>
              <a:rPr lang="it-IT" sz="1200" i="1" dirty="0"/>
              <a:t> </a:t>
            </a:r>
          </a:p>
          <a:p>
            <a:r>
              <a:rPr lang="it-IT" sz="1200" i="1" dirty="0"/>
              <a:t>    </a:t>
            </a:r>
            <a:r>
              <a:rPr lang="it-IT" sz="1200" i="1" dirty="0" smtClean="0"/>
              <a:t>Euglena </a:t>
            </a:r>
            <a:r>
              <a:rPr lang="it-IT" sz="1200" i="1" dirty="0"/>
              <a:t>  </a:t>
            </a:r>
          </a:p>
          <a:p>
            <a:r>
              <a:rPr lang="it-IT" sz="1200" i="1" dirty="0"/>
              <a:t>  </a:t>
            </a:r>
            <a:r>
              <a:rPr lang="it-IT" sz="1200" i="1" dirty="0" err="1" smtClean="0"/>
              <a:t>Odontella</a:t>
            </a:r>
            <a:r>
              <a:rPr lang="it-IT" sz="1200" i="1" dirty="0" smtClean="0"/>
              <a:t> </a:t>
            </a:r>
            <a:r>
              <a:rPr lang="it-IT" sz="1200" i="1" dirty="0"/>
              <a:t>aurita </a:t>
            </a:r>
            <a:r>
              <a:rPr lang="it-IT" sz="1200" i="1" dirty="0" smtClean="0"/>
              <a:t> </a:t>
            </a:r>
          </a:p>
          <a:p>
            <a:r>
              <a:rPr lang="it-IT" sz="1200" i="1" dirty="0"/>
              <a:t>     </a:t>
            </a:r>
            <a:r>
              <a:rPr lang="it-IT" sz="1200" i="1" dirty="0" smtClean="0"/>
              <a:t> Nostoc </a:t>
            </a:r>
            <a:r>
              <a:rPr lang="it-IT" sz="1200" i="1" dirty="0"/>
              <a:t> </a:t>
            </a:r>
          </a:p>
          <a:p>
            <a:r>
              <a:rPr lang="it-IT" sz="1200" i="1" dirty="0"/>
              <a:t>      </a:t>
            </a:r>
            <a:r>
              <a:rPr lang="it-IT" sz="1200" i="1" dirty="0" err="1" smtClean="0"/>
              <a:t>Porphyridium</a:t>
            </a:r>
            <a:r>
              <a:rPr lang="it-IT" sz="1200" i="1" dirty="0" smtClean="0"/>
              <a:t> </a:t>
            </a:r>
            <a:r>
              <a:rPr lang="it-IT" sz="1200" i="1" dirty="0" err="1"/>
              <a:t>cruentum</a:t>
            </a:r>
            <a:r>
              <a:rPr lang="it-IT" sz="1200" i="1" dirty="0"/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53028"/>
            <a:ext cx="1397000" cy="176422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3810000" y="4759960"/>
            <a:ext cx="4572000" cy="193899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antioxidant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anticancer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antiviral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anticoagulant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antidiabetic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antiallergic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it-IT" sz="1200" b="1" dirty="0" err="1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inflammatory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err="1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antihypertensive</a:t>
            </a:r>
            <a:r>
              <a:rPr lang="it-IT" sz="1200" b="1" dirty="0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marL="171450" indent="-171450" algn="ctr">
              <a:buFont typeface="Arial"/>
              <a:buChar char="•"/>
            </a:pPr>
            <a:r>
              <a:rPr lang="it-IT" sz="1200" b="1" dirty="0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200" b="1" dirty="0" err="1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antibacterial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endParaRPr lang="it-IT" sz="1200" b="1" dirty="0" smtClean="0">
              <a:solidFill>
                <a:srgbClr val="FF8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71450" indent="-171450" algn="ctr">
              <a:buFont typeface="Arial"/>
              <a:buChar char="•"/>
            </a:pPr>
            <a:r>
              <a:rPr lang="it-IT" sz="1200" b="1" dirty="0" smtClean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200" b="1" dirty="0" err="1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radioprotective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200" b="1" dirty="0" err="1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properties</a:t>
            </a:r>
            <a:r>
              <a:rPr lang="it-IT" sz="1200" b="1" dirty="0">
                <a:solidFill>
                  <a:srgbClr val="FF8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10000" y="2321560"/>
            <a:ext cx="4572000" cy="116955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PROPERTIES</a:t>
            </a:r>
          </a:p>
          <a:p>
            <a:pPr algn="ctr"/>
            <a:r>
              <a:rPr lang="it-IT" sz="1400" b="1" dirty="0" err="1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Secondary</a:t>
            </a:r>
            <a:r>
              <a:rPr lang="it-IT" sz="14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metabolites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like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phlorotannins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fucoxanthin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carotenoid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pigments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chito-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oligosaccharide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derivatives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chitin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chitosan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bioactive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peptides</a:t>
            </a:r>
            <a:r>
              <a:rPr lang="it-IT" sz="1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and </a:t>
            </a:r>
            <a:r>
              <a:rPr lang="it-IT" sz="14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polysaccharides</a:t>
            </a:r>
            <a:endParaRPr lang="it-IT" sz="1400" b="1" dirty="0">
              <a:solidFill>
                <a:schemeClr val="bg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Freccia giù 7"/>
          <p:cNvSpPr/>
          <p:nvPr/>
        </p:nvSpPr>
        <p:spPr>
          <a:xfrm>
            <a:off x="5816600" y="3924300"/>
            <a:ext cx="469900" cy="520700"/>
          </a:xfrm>
          <a:prstGeom prst="downArrow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55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06399"/>
            <a:ext cx="3898900" cy="270756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279400" y="37067"/>
            <a:ext cx="4040940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ARACHIDONIC ACID  METABOLISM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190500"/>
            <a:ext cx="1348540" cy="107990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1692599"/>
            <a:ext cx="1427714" cy="142136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2970769"/>
            <a:ext cx="1613383" cy="1079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40" y="3854450"/>
            <a:ext cx="4038600" cy="225046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00" y="4330700"/>
            <a:ext cx="1969311" cy="19621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1300" y="1270407"/>
            <a:ext cx="1977476" cy="1485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114" y="3435296"/>
            <a:ext cx="1435100" cy="895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1546708" y="6104916"/>
            <a:ext cx="2736647" cy="21544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it-IT" sz="800" dirty="0" smtClean="0"/>
              <a:t>Formica and Penna, Master </a:t>
            </a:r>
            <a:r>
              <a:rPr lang="it-IT" sz="800" dirty="0" err="1" smtClean="0"/>
              <a:t>Thesis</a:t>
            </a:r>
            <a:r>
              <a:rPr lang="it-IT" sz="800" dirty="0" smtClean="0"/>
              <a:t>, </a:t>
            </a:r>
            <a:r>
              <a:rPr lang="it-IT" sz="800" dirty="0" err="1" smtClean="0"/>
              <a:t>University</a:t>
            </a:r>
            <a:r>
              <a:rPr lang="it-IT" sz="800" dirty="0" smtClean="0"/>
              <a:t> of Urbino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134422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0200" y="419101"/>
            <a:ext cx="8547100" cy="189081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/>
          <a:p>
            <a:r>
              <a:rPr lang="it-IT" sz="2400" b="1" dirty="0" err="1"/>
              <a:t>European</a:t>
            </a:r>
            <a:r>
              <a:rPr lang="it-IT" sz="2400" b="1" dirty="0"/>
              <a:t> </a:t>
            </a:r>
            <a:r>
              <a:rPr lang="it-IT" sz="2400" b="1" dirty="0" err="1"/>
              <a:t>Biofuels</a:t>
            </a:r>
            <a:r>
              <a:rPr lang="it-IT" sz="2400" b="1" dirty="0"/>
              <a:t> Technology Platform (EBTP</a:t>
            </a:r>
            <a:r>
              <a:rPr lang="it-IT" sz="2400" b="1" dirty="0" smtClean="0"/>
              <a:t>)</a:t>
            </a:r>
            <a:r>
              <a:rPr lang="it-IT" sz="2000" b="1" dirty="0" smtClean="0"/>
              <a:t/>
            </a:r>
            <a:br>
              <a:rPr lang="it-IT" sz="2000" b="1" dirty="0" smtClean="0"/>
            </a:b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 err="1">
                <a:solidFill>
                  <a:srgbClr val="00FF00"/>
                </a:solidFill>
              </a:rPr>
              <a:t>Algae</a:t>
            </a:r>
            <a:r>
              <a:rPr lang="it-IT" sz="2000" b="1" dirty="0">
                <a:solidFill>
                  <a:srgbClr val="00FF00"/>
                </a:solidFill>
              </a:rPr>
              <a:t>, </a:t>
            </a:r>
            <a:r>
              <a:rPr lang="it-IT" sz="2000" b="1" dirty="0" err="1">
                <a:solidFill>
                  <a:srgbClr val="00FF00"/>
                </a:solidFill>
              </a:rPr>
              <a:t>cyanobacteria</a:t>
            </a:r>
            <a:r>
              <a:rPr lang="it-IT" sz="2000" b="1" dirty="0">
                <a:solidFill>
                  <a:srgbClr val="00FF00"/>
                </a:solidFill>
              </a:rPr>
              <a:t> and </a:t>
            </a:r>
            <a:r>
              <a:rPr lang="it-IT" sz="2000" b="1" dirty="0" err="1">
                <a:solidFill>
                  <a:srgbClr val="00FF00"/>
                </a:solidFill>
              </a:rPr>
              <a:t>aquatic</a:t>
            </a:r>
            <a:r>
              <a:rPr lang="it-IT" sz="2000" b="1" dirty="0">
                <a:solidFill>
                  <a:srgbClr val="00FF00"/>
                </a:solidFill>
              </a:rPr>
              <a:t> </a:t>
            </a:r>
            <a:r>
              <a:rPr lang="it-IT" sz="2000" b="1" dirty="0" err="1">
                <a:solidFill>
                  <a:srgbClr val="00FF00"/>
                </a:solidFill>
              </a:rPr>
              <a:t>plants</a:t>
            </a:r>
            <a:r>
              <a:rPr lang="it-IT" sz="2000" b="1" dirty="0">
                <a:solidFill>
                  <a:srgbClr val="00FF00"/>
                </a:solidFill>
              </a:rPr>
              <a:t> for production of </a:t>
            </a:r>
            <a:r>
              <a:rPr lang="it-IT" sz="2000" b="1" dirty="0" err="1">
                <a:solidFill>
                  <a:srgbClr val="00FF00"/>
                </a:solidFill>
              </a:rPr>
              <a:t>biofuels</a:t>
            </a:r>
            <a:r>
              <a:rPr lang="it-IT" sz="2000" b="1" dirty="0">
                <a:solidFill>
                  <a:srgbClr val="00FF00"/>
                </a:solidFill>
              </a:rPr>
              <a:t/>
            </a:r>
            <a:br>
              <a:rPr lang="it-IT" sz="2000" b="1" dirty="0">
                <a:solidFill>
                  <a:srgbClr val="00FF00"/>
                </a:solidFill>
              </a:rPr>
            </a:br>
            <a:endParaRPr lang="it-IT" sz="2000" dirty="0">
              <a:solidFill>
                <a:srgbClr val="00FF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3874346"/>
            <a:ext cx="2641600" cy="17542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330200" y="2668368"/>
            <a:ext cx="8369300" cy="6463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Algal</a:t>
            </a:r>
            <a:r>
              <a:rPr lang="it-IT" dirty="0" smtClean="0"/>
              <a:t> </a:t>
            </a:r>
            <a:r>
              <a:rPr lang="it-IT" dirty="0" err="1" smtClean="0"/>
              <a:t>Biofuels</a:t>
            </a:r>
            <a:r>
              <a:rPr lang="it-IT" dirty="0" smtClean="0"/>
              <a:t> R&amp;D and </a:t>
            </a:r>
            <a:r>
              <a:rPr lang="it-IT" dirty="0" err="1" smtClean="0"/>
              <a:t>demonstration</a:t>
            </a:r>
            <a:r>
              <a:rPr lang="it-IT" dirty="0" smtClean="0"/>
              <a:t> in Europe and </a:t>
            </a:r>
            <a:r>
              <a:rPr lang="it-IT" dirty="0" err="1" smtClean="0"/>
              <a:t>Globally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26 Companies &amp; </a:t>
            </a:r>
            <a:r>
              <a:rPr lang="it-IT" dirty="0" err="1" smtClean="0"/>
              <a:t>Universities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22300" y="1860190"/>
            <a:ext cx="7708900" cy="6463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Projects</a:t>
            </a:r>
            <a:r>
              <a:rPr lang="it-IT" dirty="0"/>
              <a:t> on </a:t>
            </a:r>
            <a:r>
              <a:rPr lang="it-IT" dirty="0" err="1"/>
              <a:t>Algae</a:t>
            </a:r>
            <a:r>
              <a:rPr lang="it-IT" dirty="0"/>
              <a:t> Production and </a:t>
            </a:r>
            <a:r>
              <a:rPr lang="it-IT" dirty="0" err="1"/>
              <a:t>Algal</a:t>
            </a:r>
            <a:r>
              <a:rPr lang="it-IT" dirty="0"/>
              <a:t> </a:t>
            </a:r>
            <a:r>
              <a:rPr lang="it-IT" dirty="0" err="1" smtClean="0"/>
              <a:t>Biofuels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10 </a:t>
            </a:r>
            <a:r>
              <a:rPr lang="it-IT" dirty="0" err="1" smtClean="0"/>
              <a:t>Projects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30200" y="3809089"/>
            <a:ext cx="4572000" cy="9233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Commercial-scale </a:t>
            </a:r>
            <a:r>
              <a:rPr lang="it-IT" dirty="0" err="1"/>
              <a:t>demonstrations</a:t>
            </a:r>
            <a:r>
              <a:rPr lang="it-IT" dirty="0"/>
              <a:t> of </a:t>
            </a:r>
            <a:r>
              <a:rPr lang="it-IT" dirty="0" err="1"/>
              <a:t>algae</a:t>
            </a:r>
            <a:r>
              <a:rPr lang="it-IT" dirty="0"/>
              <a:t> for </a:t>
            </a:r>
            <a:r>
              <a:rPr lang="it-IT" dirty="0" err="1"/>
              <a:t>biofuels</a:t>
            </a:r>
            <a:r>
              <a:rPr lang="it-IT" dirty="0"/>
              <a:t> </a:t>
            </a:r>
            <a:r>
              <a:rPr lang="it-IT" dirty="0" smtClean="0"/>
              <a:t>production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4 Companies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74" y="3657600"/>
            <a:ext cx="3994126" cy="2984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5091105"/>
            <a:ext cx="2006600" cy="155099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33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57451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it-IT" sz="3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H2020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Raw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materials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biological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origin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biorefinery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it-IT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804633"/>
            <a:ext cx="7315200" cy="353952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equirements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the EU Directive on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renewable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energy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derive 10%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energy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conventional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fuels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renewables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by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2020.</a:t>
            </a:r>
          </a:p>
          <a:p>
            <a:pPr algn="just">
              <a:lnSpc>
                <a:spcPct val="110000"/>
              </a:lnSpc>
            </a:pP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>
              <a:lnSpc>
                <a:spcPct val="110000"/>
              </a:lnSpc>
            </a:pP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ENI-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EcofiningTM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technology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partnership with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Honeywell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-UOP.</a:t>
            </a:r>
            <a:b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>
              <a:lnSpc>
                <a:spcPct val="110000"/>
              </a:lnSpc>
            </a:pP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biorefinery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will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able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produce </a:t>
            </a:r>
            <a:r>
              <a:rPr lang="it-IT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high-grade </a:t>
            </a:r>
            <a:r>
              <a:rPr lang="it-IT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biofuels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 in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particular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green diesel,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but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also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green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naphtha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LPG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potentially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even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jet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fuel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 from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raw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materials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biological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origin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 the start up of the Green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Refinery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eni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will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able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produce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around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300,000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tonnes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per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year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green diesel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already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2014.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feedstock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will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initially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 </a:t>
            </a:r>
            <a:r>
              <a:rPr lang="it-IT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palm</a:t>
            </a:r>
            <a:r>
              <a:rPr lang="it-IT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oil</a:t>
            </a:r>
            <a:r>
              <a:rPr lang="it-IT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;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second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phase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also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animal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fats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used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oil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oils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algae</a:t>
            </a:r>
            <a:r>
              <a:rPr lang="it-IT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various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types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biological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waste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10000"/>
              </a:lnSpc>
            </a:pP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>
              <a:lnSpc>
                <a:spcPct val="110000"/>
              </a:lnSpc>
            </a:pPr>
            <a:endParaRPr lang="it-IT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>
              <a:lnSpc>
                <a:spcPct val="110000"/>
              </a:lnSpc>
            </a:pP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0769" r="60429" b="17693"/>
          <a:stretch/>
        </p:blipFill>
        <p:spPr>
          <a:xfrm>
            <a:off x="7835900" y="5715000"/>
            <a:ext cx="1123950" cy="81029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126999" y="5572542"/>
            <a:ext cx="5367867" cy="95410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endParaRPr lang="it-IT" sz="8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sz="80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it-IT" sz="800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Renewable</a:t>
            </a:r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Energy Directive (RED) - 2009/28/CE</a:t>
            </a:r>
          </a:p>
          <a:p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Biodiesel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fuel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obtained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renewable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sources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vegetable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oil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and/or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animal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fat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)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using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chemical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process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; for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its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chemico-physical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properties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it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can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partially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mixed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with diesel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derived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petroleum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it-IT" sz="800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Bioethanol</a:t>
            </a:r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ethanol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(CH3CH2OH)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produced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biomass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by a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fermentation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process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it-IT" sz="800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Fuel</a:t>
            </a:r>
            <a:r>
              <a:rPr lang="it-IT" sz="8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Quality</a:t>
            </a:r>
            <a:r>
              <a:rPr lang="it-IT" sz="8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Directive (FQD) - 1998/70/CE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57451"/>
            <a:ext cx="1739900" cy="74424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6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9797" b="9797"/>
          <a:stretch>
            <a:fillRect/>
          </a:stretch>
        </p:blipFill>
        <p:spPr>
          <a:xfrm>
            <a:off x="728121" y="2679701"/>
            <a:ext cx="3539079" cy="1712416"/>
          </a:xfr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25500" y="218366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H2020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Raw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materials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biological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origin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it-IT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biorefinery</a:t>
            </a:r>
            <a:r>
              <a:rPr lang="it-IT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it-IT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28121" y="2328903"/>
            <a:ext cx="339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8600"/>
                </a:solidFill>
              </a:rPr>
              <a:t>Green </a:t>
            </a:r>
            <a:r>
              <a:rPr lang="it-IT" dirty="0" err="1" smtClean="0">
                <a:solidFill>
                  <a:srgbClr val="FF8600"/>
                </a:solidFill>
              </a:rPr>
              <a:t>Refinery</a:t>
            </a:r>
            <a:r>
              <a:rPr lang="it-IT" dirty="0" smtClean="0">
                <a:solidFill>
                  <a:srgbClr val="FF8600"/>
                </a:solidFill>
              </a:rPr>
              <a:t> -</a:t>
            </a:r>
            <a:r>
              <a:rPr lang="it-IT" dirty="0" err="1" smtClean="0">
                <a:solidFill>
                  <a:srgbClr val="FF8600"/>
                </a:solidFill>
              </a:rPr>
              <a:t>Adriatic</a:t>
            </a:r>
            <a:r>
              <a:rPr lang="it-IT" dirty="0" smtClean="0">
                <a:solidFill>
                  <a:srgbClr val="FF8600"/>
                </a:solidFill>
              </a:rPr>
              <a:t> </a:t>
            </a:r>
            <a:r>
              <a:rPr lang="it-IT" dirty="0" err="1" smtClean="0">
                <a:solidFill>
                  <a:srgbClr val="FF8600"/>
                </a:solidFill>
              </a:rPr>
              <a:t>Venice</a:t>
            </a:r>
            <a:endParaRPr lang="it-IT" dirty="0">
              <a:solidFill>
                <a:srgbClr val="FF86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1918388"/>
            <a:ext cx="3149600" cy="1333469"/>
          </a:xfrm>
          <a:prstGeom prst="rect">
            <a:avLst/>
          </a:prstGeom>
        </p:spPr>
      </p:pic>
      <p:sp>
        <p:nvSpPr>
          <p:cNvPr id="8" name="Freccia circolare a sinistra 7"/>
          <p:cNvSpPr/>
          <p:nvPr/>
        </p:nvSpPr>
        <p:spPr>
          <a:xfrm>
            <a:off x="4921250" y="2328903"/>
            <a:ext cx="698500" cy="885317"/>
          </a:xfrm>
          <a:prstGeom prst="curvedLeftArrow">
            <a:avLst>
              <a:gd name="adj1" fmla="val 25000"/>
              <a:gd name="adj2" fmla="val 63373"/>
              <a:gd name="adj3" fmla="val 25000"/>
            </a:avLst>
          </a:prstGeom>
          <a:solidFill>
            <a:srgbClr val="D2610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440800" y="3271423"/>
            <a:ext cx="20185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b="1" dirty="0" err="1"/>
              <a:t>Outline</a:t>
            </a:r>
            <a:r>
              <a:rPr lang="it-IT" sz="1050" b="1" dirty="0"/>
              <a:t> of </a:t>
            </a:r>
            <a:r>
              <a:rPr lang="it-IT" sz="1050" b="1" dirty="0" err="1"/>
              <a:t>Ecofining</a:t>
            </a:r>
            <a:r>
              <a:rPr lang="it-IT" sz="1050" b="1" dirty="0"/>
              <a:t> </a:t>
            </a:r>
            <a:r>
              <a:rPr lang="it-IT" sz="1050" b="1" dirty="0" err="1"/>
              <a:t>process</a:t>
            </a:r>
            <a:endParaRPr lang="it-IT" sz="105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745596" y="4723368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8600"/>
                </a:solidFill>
              </a:rPr>
              <a:t>Policy </a:t>
            </a:r>
            <a:r>
              <a:rPr lang="it-IT" b="1" dirty="0" err="1" smtClean="0">
                <a:solidFill>
                  <a:srgbClr val="FF8600"/>
                </a:solidFill>
              </a:rPr>
              <a:t>Environmental</a:t>
            </a:r>
            <a:r>
              <a:rPr lang="it-IT" b="1" dirty="0" smtClean="0">
                <a:solidFill>
                  <a:srgbClr val="FF8600"/>
                </a:solidFill>
              </a:rPr>
              <a:t> </a:t>
            </a:r>
            <a:r>
              <a:rPr lang="it-IT" b="1" dirty="0" err="1" smtClean="0">
                <a:solidFill>
                  <a:srgbClr val="FF8600"/>
                </a:solidFill>
              </a:rPr>
              <a:t>Sustainability</a:t>
            </a:r>
            <a:endParaRPr lang="it-IT" b="1" dirty="0">
              <a:solidFill>
                <a:srgbClr val="FF86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b="90000"/>
          <a:stretch/>
        </p:blipFill>
        <p:spPr>
          <a:xfrm>
            <a:off x="975262" y="5092700"/>
            <a:ext cx="7891975" cy="68580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441700" y="5803900"/>
            <a:ext cx="54255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/>
              <a:t>Eni </a:t>
            </a:r>
            <a:r>
              <a:rPr lang="it-IT" sz="1050" dirty="0" err="1"/>
              <a:t>conducts</a:t>
            </a:r>
            <a:r>
              <a:rPr lang="it-IT" sz="1050" dirty="0"/>
              <a:t> </a:t>
            </a:r>
            <a:r>
              <a:rPr lang="it-IT" sz="1050" dirty="0" err="1"/>
              <a:t>its</a:t>
            </a:r>
            <a:r>
              <a:rPr lang="it-IT" sz="1050" dirty="0"/>
              <a:t> </a:t>
            </a:r>
            <a:r>
              <a:rPr lang="it-IT" sz="1050" dirty="0" err="1"/>
              <a:t>activities</a:t>
            </a:r>
            <a:r>
              <a:rPr lang="it-IT" sz="1050" dirty="0"/>
              <a:t> in </a:t>
            </a:r>
            <a:r>
              <a:rPr lang="it-IT" sz="1050" dirty="0" err="1"/>
              <a:t>conformity</a:t>
            </a:r>
            <a:r>
              <a:rPr lang="it-IT" sz="1050" dirty="0"/>
              <a:t> with </a:t>
            </a:r>
            <a:r>
              <a:rPr lang="it-IT" sz="1050" dirty="0" err="1"/>
              <a:t>international</a:t>
            </a:r>
            <a:r>
              <a:rPr lang="it-IT" sz="1050" dirty="0"/>
              <a:t> </a:t>
            </a:r>
            <a:r>
              <a:rPr lang="it-IT" sz="1050" dirty="0" err="1"/>
              <a:t>agreements</a:t>
            </a:r>
            <a:r>
              <a:rPr lang="it-IT" sz="1050" dirty="0"/>
              <a:t> and </a:t>
            </a:r>
            <a:r>
              <a:rPr lang="it-IT" sz="1050" dirty="0" err="1"/>
              <a:t>standards</a:t>
            </a:r>
            <a:r>
              <a:rPr lang="it-IT" sz="1050" dirty="0"/>
              <a:t>  and </a:t>
            </a:r>
            <a:r>
              <a:rPr lang="it-IT" sz="1050" dirty="0" err="1"/>
              <a:t>respecting</a:t>
            </a:r>
            <a:r>
              <a:rPr lang="it-IT" sz="1050" dirty="0"/>
              <a:t> the </a:t>
            </a:r>
            <a:r>
              <a:rPr lang="it-IT" sz="1050" dirty="0" err="1"/>
              <a:t>laws</a:t>
            </a:r>
            <a:r>
              <a:rPr lang="it-IT" sz="1050" dirty="0"/>
              <a:t>, </a:t>
            </a:r>
            <a:r>
              <a:rPr lang="it-IT" sz="1050" dirty="0" err="1"/>
              <a:t>regulations</a:t>
            </a:r>
            <a:r>
              <a:rPr lang="it-IT" sz="1050" dirty="0"/>
              <a:t> and </a:t>
            </a:r>
            <a:r>
              <a:rPr lang="it-IT" sz="1050" dirty="0" err="1"/>
              <a:t>national</a:t>
            </a:r>
            <a:r>
              <a:rPr lang="it-IT" sz="1050" dirty="0"/>
              <a:t> </a:t>
            </a:r>
            <a:r>
              <a:rPr lang="it-IT" sz="1050" dirty="0" err="1"/>
              <a:t>policies</a:t>
            </a:r>
            <a:r>
              <a:rPr lang="it-IT" sz="1050" dirty="0"/>
              <a:t> of the </a:t>
            </a:r>
            <a:r>
              <a:rPr lang="it-IT" sz="1050" dirty="0" err="1"/>
              <a:t>host</a:t>
            </a:r>
            <a:r>
              <a:rPr lang="it-IT" sz="1050" dirty="0"/>
              <a:t> </a:t>
            </a:r>
            <a:r>
              <a:rPr lang="it-IT" sz="1050" dirty="0" err="1"/>
              <a:t>Countries</a:t>
            </a:r>
            <a:r>
              <a:rPr lang="it-IT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98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5300"/>
            <a:ext cx="3759200" cy="1320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336" y="495300"/>
            <a:ext cx="789964" cy="381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110" y="495300"/>
            <a:ext cx="541689" cy="381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90500" y="2332841"/>
            <a:ext cx="8686800" cy="18158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- Production </a:t>
            </a:r>
            <a:r>
              <a:rPr lang="it-IT" sz="1600" dirty="0"/>
              <a:t>of biodiesel from </a:t>
            </a:r>
            <a:r>
              <a:rPr lang="it-IT" sz="1600" dirty="0" err="1"/>
              <a:t>Algae</a:t>
            </a:r>
            <a:r>
              <a:rPr lang="it-IT" sz="1600" dirty="0"/>
              <a:t> in </a:t>
            </a:r>
            <a:r>
              <a:rPr lang="it-IT" sz="1600" dirty="0" err="1"/>
              <a:t>selected</a:t>
            </a:r>
            <a:r>
              <a:rPr lang="it-IT" sz="1600" dirty="0"/>
              <a:t> </a:t>
            </a:r>
            <a:r>
              <a:rPr lang="it-IT" sz="1600" dirty="0" err="1"/>
              <a:t>Mediterranean</a:t>
            </a:r>
            <a:r>
              <a:rPr lang="it-IT" sz="1600" dirty="0"/>
              <a:t> </a:t>
            </a:r>
            <a:r>
              <a:rPr lang="it-IT" sz="1600" dirty="0" err="1"/>
              <a:t>Countries</a:t>
            </a:r>
            <a:r>
              <a:rPr lang="it-IT" sz="1600" dirty="0"/>
              <a:t>" </a:t>
            </a:r>
            <a:r>
              <a:rPr lang="it-IT" sz="1600" dirty="0" err="1"/>
              <a:t>is</a:t>
            </a:r>
            <a:r>
              <a:rPr lang="it-IT" sz="1600" dirty="0"/>
              <a:t> a new </a:t>
            </a:r>
            <a:r>
              <a:rPr lang="it-IT" sz="1600" dirty="0" err="1"/>
              <a:t>technology</a:t>
            </a:r>
            <a:r>
              <a:rPr lang="it-IT" sz="1600" dirty="0"/>
              <a:t> </a:t>
            </a:r>
            <a:r>
              <a:rPr lang="it-IT" sz="1600" dirty="0" err="1"/>
              <a:t>project</a:t>
            </a:r>
            <a:r>
              <a:rPr lang="it-IT" sz="1600" dirty="0"/>
              <a:t> </a:t>
            </a:r>
            <a:r>
              <a:rPr lang="it-IT" sz="1600" dirty="0" err="1"/>
              <a:t>which</a:t>
            </a:r>
            <a:r>
              <a:rPr lang="it-IT" sz="1600" dirty="0"/>
              <a:t> can </a:t>
            </a:r>
            <a:r>
              <a:rPr lang="it-IT" sz="1600" dirty="0" err="1"/>
              <a:t>contribute</a:t>
            </a:r>
            <a:r>
              <a:rPr lang="it-IT" sz="1600" dirty="0"/>
              <a:t> to the </a:t>
            </a:r>
            <a:r>
              <a:rPr lang="it-IT" sz="1600" dirty="0" err="1"/>
              <a:t>goals</a:t>
            </a:r>
            <a:r>
              <a:rPr lang="it-IT" sz="1600" dirty="0"/>
              <a:t> of the EU </a:t>
            </a:r>
            <a:r>
              <a:rPr lang="it-IT" sz="1600" dirty="0" err="1"/>
              <a:t>strategy</a:t>
            </a:r>
            <a:r>
              <a:rPr lang="it-IT" sz="1600" dirty="0"/>
              <a:t> on "</a:t>
            </a:r>
            <a:r>
              <a:rPr lang="it-IT" sz="1600" dirty="0" err="1"/>
              <a:t>Climate</a:t>
            </a:r>
            <a:r>
              <a:rPr lang="it-IT" sz="1600" dirty="0"/>
              <a:t> </a:t>
            </a:r>
            <a:r>
              <a:rPr lang="it-IT" sz="1600" dirty="0" err="1"/>
              <a:t>change</a:t>
            </a:r>
            <a:r>
              <a:rPr lang="it-IT" sz="1600" dirty="0"/>
              <a:t> and </a:t>
            </a:r>
            <a:r>
              <a:rPr lang="it-IT" sz="1600" dirty="0" err="1"/>
              <a:t>energy</a:t>
            </a:r>
            <a:r>
              <a:rPr lang="it-IT" sz="1600" dirty="0"/>
              <a:t>". </a:t>
            </a:r>
            <a:endParaRPr lang="it-IT" sz="1600" dirty="0" smtClean="0"/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- The </a:t>
            </a:r>
            <a:r>
              <a:rPr lang="it-IT" sz="1600" dirty="0" err="1"/>
              <a:t>methodology</a:t>
            </a:r>
            <a:r>
              <a:rPr lang="it-IT" sz="1600" dirty="0"/>
              <a:t> </a:t>
            </a:r>
            <a:r>
              <a:rPr lang="it-IT" sz="1600" dirty="0" err="1"/>
              <a:t>includes</a:t>
            </a:r>
            <a:r>
              <a:rPr lang="it-IT" sz="1600" dirty="0"/>
              <a:t> </a:t>
            </a: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stages</a:t>
            </a:r>
            <a:r>
              <a:rPr lang="it-IT" sz="1600" dirty="0"/>
              <a:t> in the production of biodiesel from </a:t>
            </a:r>
            <a:r>
              <a:rPr lang="it-IT" sz="1600" dirty="0" err="1"/>
              <a:t>microalgae</a:t>
            </a:r>
            <a:r>
              <a:rPr lang="it-IT" sz="1600" dirty="0"/>
              <a:t>: </a:t>
            </a:r>
            <a:r>
              <a:rPr lang="it-IT" sz="1600" dirty="0" err="1"/>
              <a:t>sampling</a:t>
            </a:r>
            <a:r>
              <a:rPr lang="it-IT" sz="1600" dirty="0"/>
              <a:t> of </a:t>
            </a:r>
            <a:r>
              <a:rPr lang="it-IT" sz="1600" dirty="0" err="1"/>
              <a:t>seawater</a:t>
            </a:r>
            <a:r>
              <a:rPr lang="it-IT" sz="1600" dirty="0"/>
              <a:t> or </a:t>
            </a:r>
            <a:r>
              <a:rPr lang="it-IT" sz="1600" dirty="0" err="1"/>
              <a:t>freshwater</a:t>
            </a:r>
            <a:r>
              <a:rPr lang="it-IT" sz="1600" dirty="0"/>
              <a:t>, the </a:t>
            </a:r>
            <a:r>
              <a:rPr lang="it-IT" sz="1600" dirty="0" err="1"/>
              <a:t>selection</a:t>
            </a:r>
            <a:r>
              <a:rPr lang="it-IT" sz="1600" dirty="0"/>
              <a:t> of </a:t>
            </a:r>
            <a:r>
              <a:rPr lang="it-IT" sz="1600" dirty="0" err="1"/>
              <a:t>microalgae</a:t>
            </a:r>
            <a:r>
              <a:rPr lang="it-IT" sz="1600" dirty="0"/>
              <a:t>, </a:t>
            </a:r>
            <a:r>
              <a:rPr lang="it-IT" sz="1600" dirty="0" err="1"/>
              <a:t>species</a:t>
            </a:r>
            <a:r>
              <a:rPr lang="it-IT" sz="1600" dirty="0"/>
              <a:t> </a:t>
            </a:r>
            <a:r>
              <a:rPr lang="it-IT" sz="1600" dirty="0" err="1"/>
              <a:t>identification</a:t>
            </a:r>
            <a:r>
              <a:rPr lang="it-IT" sz="1600" dirty="0"/>
              <a:t>, </a:t>
            </a:r>
            <a:r>
              <a:rPr lang="it-IT" sz="1600" dirty="0" err="1"/>
              <a:t>cultivation</a:t>
            </a:r>
            <a:r>
              <a:rPr lang="it-IT" sz="1600" dirty="0"/>
              <a:t> of </a:t>
            </a:r>
            <a:r>
              <a:rPr lang="it-IT" sz="1600" dirty="0" err="1"/>
              <a:t>microalgae</a:t>
            </a:r>
            <a:r>
              <a:rPr lang="it-IT" sz="1600" dirty="0"/>
              <a:t>, </a:t>
            </a:r>
            <a:r>
              <a:rPr lang="it-IT" sz="1600" dirty="0" err="1"/>
              <a:t>harvesting</a:t>
            </a:r>
            <a:r>
              <a:rPr lang="it-IT" sz="1600" dirty="0"/>
              <a:t> and </a:t>
            </a:r>
            <a:r>
              <a:rPr lang="it-IT" sz="1600" dirty="0" err="1"/>
              <a:t>extraction</a:t>
            </a:r>
            <a:r>
              <a:rPr lang="it-IT" sz="1600" dirty="0"/>
              <a:t> of biodiesel and </a:t>
            </a:r>
            <a:r>
              <a:rPr lang="it-IT" sz="1600" dirty="0" err="1"/>
              <a:t>determination</a:t>
            </a:r>
            <a:r>
              <a:rPr lang="it-IT" sz="1600" dirty="0"/>
              <a:t> of </a:t>
            </a:r>
            <a:r>
              <a:rPr lang="it-IT" sz="1600" b="1" dirty="0" err="1"/>
              <a:t>properties</a:t>
            </a:r>
            <a:r>
              <a:rPr lang="it-IT" sz="1600" b="1" dirty="0"/>
              <a:t> of biodiesel </a:t>
            </a:r>
            <a:r>
              <a:rPr lang="it-IT" sz="1600" dirty="0" err="1"/>
              <a:t>produced</a:t>
            </a:r>
            <a:r>
              <a:rPr lang="it-IT" sz="1600" dirty="0"/>
              <a:t> in </a:t>
            </a:r>
            <a:r>
              <a:rPr lang="it-IT" sz="1600" dirty="0" err="1"/>
              <a:t>accordance</a:t>
            </a:r>
            <a:r>
              <a:rPr lang="it-IT" sz="1600" dirty="0"/>
              <a:t> with Standard EN14214 and </a:t>
            </a:r>
            <a:r>
              <a:rPr lang="it-IT" sz="1600" dirty="0" err="1"/>
              <a:t>its</a:t>
            </a:r>
            <a:r>
              <a:rPr lang="it-IT" sz="1600" dirty="0"/>
              <a:t> </a:t>
            </a:r>
            <a:r>
              <a:rPr lang="it-IT" sz="1600" dirty="0" err="1"/>
              <a:t>testing</a:t>
            </a:r>
            <a:endParaRPr lang="it-IT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4559300"/>
            <a:ext cx="3383024" cy="157479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2092143" y="6134099"/>
            <a:ext cx="1726053" cy="2462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it-IT" sz="1000" b="1" dirty="0"/>
              <a:t>http://</a:t>
            </a:r>
            <a:r>
              <a:rPr lang="it-IT" sz="1000" b="1" dirty="0" err="1"/>
              <a:t>www.med-algae.eu</a:t>
            </a:r>
            <a:r>
              <a:rPr lang="it-IT" sz="1000" b="1" dirty="0"/>
              <a:t>/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445000"/>
            <a:ext cx="2628900" cy="2032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0" y="4686300"/>
            <a:ext cx="1932449" cy="149368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82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390618"/>
            <a:ext cx="7315200" cy="278438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r>
              <a:rPr lang="it-IT" dirty="0" err="1"/>
              <a:t>Biofuels</a:t>
            </a:r>
            <a:r>
              <a:rPr lang="it-IT" dirty="0"/>
              <a:t> and </a:t>
            </a:r>
            <a:r>
              <a:rPr lang="it-IT" dirty="0" err="1"/>
              <a:t>Sustainability</a:t>
            </a:r>
            <a:r>
              <a:rPr lang="it-IT" dirty="0"/>
              <a:t> </a:t>
            </a:r>
            <a:r>
              <a:rPr lang="it-IT" dirty="0" err="1" smtClean="0"/>
              <a:t>Issues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- </a:t>
            </a:r>
            <a:r>
              <a:rPr lang="it-IT" sz="2200" b="1" dirty="0" err="1" smtClean="0">
                <a:solidFill>
                  <a:schemeClr val="tx1"/>
                </a:solidFill>
              </a:rPr>
              <a:t>European</a:t>
            </a:r>
            <a:r>
              <a:rPr lang="it-IT" sz="2200" b="1" dirty="0" smtClean="0">
                <a:solidFill>
                  <a:schemeClr val="tx1"/>
                </a:solidFill>
              </a:rPr>
              <a:t> </a:t>
            </a:r>
            <a:r>
              <a:rPr lang="it-IT" sz="2200" b="1" dirty="0">
                <a:solidFill>
                  <a:schemeClr val="tx1"/>
                </a:solidFill>
              </a:rPr>
              <a:t>Policy and </a:t>
            </a:r>
            <a:r>
              <a:rPr lang="it-IT" sz="2200" b="1" dirty="0" err="1">
                <a:solidFill>
                  <a:schemeClr val="tx1"/>
                </a:solidFill>
              </a:rPr>
              <a:t>Standards</a:t>
            </a:r>
            <a:r>
              <a:rPr lang="it-IT" sz="2200" b="1" dirty="0">
                <a:solidFill>
                  <a:schemeClr val="tx1"/>
                </a:solidFill>
              </a:rPr>
              <a:t> for </a:t>
            </a:r>
            <a:r>
              <a:rPr lang="it-IT" sz="2200" b="1" dirty="0" err="1">
                <a:solidFill>
                  <a:schemeClr val="tx1"/>
                </a:solidFill>
              </a:rPr>
              <a:t>sustainable</a:t>
            </a:r>
            <a:r>
              <a:rPr lang="it-IT" sz="2200" b="1" dirty="0">
                <a:solidFill>
                  <a:schemeClr val="tx1"/>
                </a:solidFill>
              </a:rPr>
              <a:t> </a:t>
            </a:r>
            <a:r>
              <a:rPr lang="it-IT" sz="2200" b="1" dirty="0" err="1">
                <a:solidFill>
                  <a:schemeClr val="tx1"/>
                </a:solidFill>
              </a:rPr>
              <a:t>biomass</a:t>
            </a:r>
            <a:r>
              <a:rPr lang="it-IT" sz="2200" b="1" dirty="0">
                <a:solidFill>
                  <a:schemeClr val="tx1"/>
                </a:solidFill>
              </a:rPr>
              <a:t> and </a:t>
            </a:r>
            <a:r>
              <a:rPr lang="it-IT" sz="2200" b="1" dirty="0" err="1">
                <a:solidFill>
                  <a:schemeClr val="tx1"/>
                </a:solidFill>
              </a:rPr>
              <a:t>biofuels</a:t>
            </a:r>
            <a:r>
              <a:rPr lang="it-IT" sz="2200" b="1" dirty="0">
                <a:solidFill>
                  <a:schemeClr val="tx1"/>
                </a:solidFill>
              </a:rPr>
              <a:t> production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it-IT" dirty="0" smtClean="0"/>
              <a:t>Policy and </a:t>
            </a:r>
            <a:r>
              <a:rPr lang="it-IT" dirty="0" err="1" smtClean="0"/>
              <a:t>Sustainability</a:t>
            </a:r>
            <a:endParaRPr lang="it-IT" dirty="0" smtClean="0"/>
          </a:p>
          <a:p>
            <a:r>
              <a:rPr lang="it-IT" dirty="0" err="1" smtClean="0"/>
              <a:t>Deployement</a:t>
            </a:r>
            <a:r>
              <a:rPr lang="it-IT" dirty="0" smtClean="0"/>
              <a:t> of </a:t>
            </a:r>
            <a:r>
              <a:rPr lang="it-IT" dirty="0" err="1" smtClean="0"/>
              <a:t>advanced</a:t>
            </a:r>
            <a:r>
              <a:rPr lang="it-IT" dirty="0" smtClean="0"/>
              <a:t> </a:t>
            </a:r>
            <a:r>
              <a:rPr lang="it-IT" dirty="0" err="1" smtClean="0"/>
              <a:t>biofuels</a:t>
            </a:r>
            <a:r>
              <a:rPr lang="it-IT" dirty="0" smtClean="0"/>
              <a:t> </a:t>
            </a:r>
            <a:r>
              <a:rPr lang="it-IT" dirty="0" err="1" smtClean="0"/>
              <a:t>societal</a:t>
            </a:r>
            <a:r>
              <a:rPr lang="it-IT" dirty="0" smtClean="0"/>
              <a:t> benefits of </a:t>
            </a:r>
            <a:r>
              <a:rPr lang="it-IT" dirty="0" err="1" smtClean="0"/>
              <a:t>biofuels</a:t>
            </a:r>
            <a:endParaRPr lang="it-IT" dirty="0" smtClean="0"/>
          </a:p>
          <a:p>
            <a:r>
              <a:rPr lang="it-IT" dirty="0" err="1" smtClean="0"/>
              <a:t>Biofules</a:t>
            </a:r>
            <a:r>
              <a:rPr lang="it-IT" dirty="0" smtClean="0"/>
              <a:t> </a:t>
            </a:r>
            <a:r>
              <a:rPr lang="it-IT" dirty="0" err="1" smtClean="0"/>
              <a:t>markets</a:t>
            </a:r>
            <a:endParaRPr lang="it-IT" dirty="0" smtClean="0"/>
          </a:p>
          <a:p>
            <a:r>
              <a:rPr lang="it-IT" dirty="0" err="1" smtClean="0"/>
              <a:t>Financing</a:t>
            </a:r>
            <a:r>
              <a:rPr lang="it-IT" dirty="0" smtClean="0"/>
              <a:t> and </a:t>
            </a:r>
            <a:r>
              <a:rPr lang="it-IT" dirty="0" err="1" smtClean="0"/>
              <a:t>investment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Regulatory</a:t>
            </a:r>
            <a:r>
              <a:rPr lang="it-IT" dirty="0" smtClean="0"/>
              <a:t> Framework</a:t>
            </a:r>
          </a:p>
          <a:p>
            <a:r>
              <a:rPr lang="it-IT" dirty="0" smtClean="0"/>
              <a:t>Policy and </a:t>
            </a:r>
            <a:r>
              <a:rPr lang="it-IT" dirty="0" err="1" smtClean="0"/>
              <a:t>legislation</a:t>
            </a:r>
            <a:r>
              <a:rPr lang="it-IT" dirty="0" smtClean="0"/>
              <a:t> , </a:t>
            </a:r>
            <a:r>
              <a:rPr lang="it-IT" dirty="0" err="1" smtClean="0"/>
              <a:t>Standards</a:t>
            </a:r>
            <a:r>
              <a:rPr lang="it-IT" dirty="0" smtClean="0"/>
              <a:t> and </a:t>
            </a:r>
            <a:r>
              <a:rPr lang="it-IT" dirty="0" err="1" smtClean="0"/>
              <a:t>Certification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1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11215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5500" y="1182333"/>
            <a:ext cx="7315200" cy="455806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dirty="0" err="1"/>
              <a:t>regulations</a:t>
            </a:r>
            <a:r>
              <a:rPr lang="it-IT" dirty="0"/>
              <a:t> and </a:t>
            </a:r>
            <a:r>
              <a:rPr lang="it-IT" dirty="0" err="1"/>
              <a:t>programmes</a:t>
            </a:r>
            <a:r>
              <a:rPr lang="it-IT" dirty="0"/>
              <a:t> for </a:t>
            </a:r>
            <a:r>
              <a:rPr lang="it-IT" dirty="0" err="1" smtClean="0"/>
              <a:t>exploitment</a:t>
            </a:r>
            <a:r>
              <a:rPr lang="it-IT" dirty="0" smtClean="0"/>
              <a:t> and use of </a:t>
            </a:r>
            <a:endParaRPr lang="it-IT" dirty="0"/>
          </a:p>
          <a:p>
            <a:pPr marL="45720" indent="0">
              <a:buNone/>
            </a:pPr>
            <a:r>
              <a:rPr lang="it-IT" dirty="0" err="1" smtClean="0"/>
              <a:t>sea</a:t>
            </a:r>
            <a:r>
              <a:rPr lang="it-IT" dirty="0" smtClean="0"/>
              <a:t> </a:t>
            </a:r>
            <a:r>
              <a:rPr lang="it-IT" dirty="0" err="1" smtClean="0"/>
              <a:t>ecosystem</a:t>
            </a:r>
            <a:r>
              <a:rPr lang="it-IT" dirty="0" smtClean="0"/>
              <a:t> </a:t>
            </a:r>
            <a:r>
              <a:rPr lang="it-IT" dirty="0" err="1" smtClean="0"/>
              <a:t>services</a:t>
            </a:r>
            <a:r>
              <a:rPr lang="it-IT" dirty="0" smtClean="0"/>
              <a:t> by human </a:t>
            </a:r>
            <a:r>
              <a:rPr lang="it-IT" dirty="0" err="1" smtClean="0"/>
              <a:t>activities</a:t>
            </a:r>
            <a:r>
              <a:rPr lang="it-IT" dirty="0" smtClean="0"/>
              <a:t> (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, </a:t>
            </a:r>
            <a:r>
              <a:rPr lang="it-IT" dirty="0" err="1" smtClean="0"/>
              <a:t>deep</a:t>
            </a:r>
            <a:r>
              <a:rPr lang="it-IT" dirty="0" err="1"/>
              <a:t>-sea</a:t>
            </a:r>
            <a:r>
              <a:rPr lang="it-IT" dirty="0"/>
              <a:t> </a:t>
            </a:r>
            <a:r>
              <a:rPr lang="it-IT" dirty="0" err="1" smtClean="0"/>
              <a:t>mining</a:t>
            </a:r>
            <a:r>
              <a:rPr lang="it-IT" dirty="0" smtClean="0"/>
              <a:t>, </a:t>
            </a:r>
            <a:r>
              <a:rPr lang="it-IT" dirty="0" err="1" smtClean="0"/>
              <a:t>pharmaceuticals</a:t>
            </a:r>
            <a:r>
              <a:rPr lang="it-IT" dirty="0" smtClean="0"/>
              <a:t>)</a:t>
            </a:r>
          </a:p>
          <a:p>
            <a:pPr marL="45720" indent="0">
              <a:buNone/>
            </a:pPr>
            <a:endParaRPr lang="it-IT" dirty="0"/>
          </a:p>
          <a:p>
            <a:r>
              <a:rPr lang="it-IT" dirty="0" err="1"/>
              <a:t>Increase</a:t>
            </a:r>
            <a:r>
              <a:rPr lang="it-IT" dirty="0"/>
              <a:t> the </a:t>
            </a:r>
            <a:r>
              <a:rPr lang="it-IT" dirty="0" err="1"/>
              <a:t>efforts</a:t>
            </a:r>
            <a:r>
              <a:rPr lang="it-IT" dirty="0"/>
              <a:t> to </a:t>
            </a:r>
            <a:r>
              <a:rPr lang="it-IT" dirty="0" err="1"/>
              <a:t>explore</a:t>
            </a:r>
            <a:r>
              <a:rPr lang="it-IT" dirty="0"/>
              <a:t> and exploit </a:t>
            </a:r>
            <a:r>
              <a:rPr lang="it-IT" dirty="0" smtClean="0"/>
              <a:t>marine </a:t>
            </a:r>
            <a:r>
              <a:rPr lang="it-IT" dirty="0" err="1" smtClean="0"/>
              <a:t>microorganisms</a:t>
            </a:r>
            <a:r>
              <a:rPr lang="it-IT" dirty="0" smtClean="0"/>
              <a:t> </a:t>
            </a:r>
            <a:r>
              <a:rPr lang="it-IT" dirty="0"/>
              <a:t>for </a:t>
            </a:r>
            <a:r>
              <a:rPr lang="it-IT" dirty="0" err="1"/>
              <a:t>biotechnological</a:t>
            </a:r>
            <a:r>
              <a:rPr lang="it-IT" dirty="0"/>
              <a:t> </a:t>
            </a:r>
            <a:r>
              <a:rPr lang="it-IT" dirty="0" err="1" smtClean="0"/>
              <a:t>applications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/>
              <a:t>products</a:t>
            </a:r>
            <a:r>
              <a:rPr lang="it-IT" dirty="0"/>
              <a:t> in line with the </a:t>
            </a:r>
            <a:r>
              <a:rPr lang="it-IT" dirty="0" err="1"/>
              <a:t>recommendations</a:t>
            </a:r>
            <a:r>
              <a:rPr lang="it-IT" dirty="0"/>
              <a:t> </a:t>
            </a:r>
            <a:r>
              <a:rPr lang="it-IT" dirty="0" smtClean="0"/>
              <a:t>of Marine </a:t>
            </a:r>
            <a:r>
              <a:rPr lang="it-IT" dirty="0"/>
              <a:t>Board Position </a:t>
            </a:r>
            <a:r>
              <a:rPr lang="it-IT" dirty="0" err="1"/>
              <a:t>Paper</a:t>
            </a:r>
            <a:r>
              <a:rPr lang="it-IT" dirty="0"/>
              <a:t> 15 </a:t>
            </a:r>
            <a:r>
              <a:rPr lang="it-IT" i="1" dirty="0"/>
              <a:t>Marine </a:t>
            </a:r>
            <a:r>
              <a:rPr lang="it-IT" i="1" dirty="0" err="1" smtClean="0"/>
              <a:t>Biotechnology</a:t>
            </a:r>
            <a:r>
              <a:rPr lang="it-IT" i="1" dirty="0"/>
              <a:t> </a:t>
            </a:r>
            <a:r>
              <a:rPr lang="it-IT" i="1" dirty="0" smtClean="0"/>
              <a:t>: </a:t>
            </a:r>
            <a:r>
              <a:rPr lang="it-IT" i="1" dirty="0"/>
              <a:t>A New Vision and </a:t>
            </a:r>
            <a:r>
              <a:rPr lang="it-IT" i="1" dirty="0" err="1"/>
              <a:t>Strategy</a:t>
            </a:r>
            <a:r>
              <a:rPr lang="it-IT" i="1" dirty="0"/>
              <a:t> for Europe </a:t>
            </a:r>
            <a:r>
              <a:rPr lang="it-IT" dirty="0" smtClean="0"/>
              <a:t>*</a:t>
            </a:r>
          </a:p>
          <a:p>
            <a:endParaRPr lang="it-IT" dirty="0" smtClean="0"/>
          </a:p>
          <a:p>
            <a:r>
              <a:rPr lang="it-IT" dirty="0" err="1"/>
              <a:t>Organise</a:t>
            </a:r>
            <a:r>
              <a:rPr lang="it-IT" dirty="0"/>
              <a:t> </a:t>
            </a:r>
            <a:r>
              <a:rPr lang="it-IT" dirty="0" err="1"/>
              <a:t>repositories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, </a:t>
            </a:r>
            <a:r>
              <a:rPr lang="it-IT" dirty="0" err="1"/>
              <a:t>cultures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genetic</a:t>
            </a:r>
            <a:r>
              <a:rPr lang="it-IT" dirty="0" smtClean="0"/>
              <a:t>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collected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a </a:t>
            </a:r>
            <a:r>
              <a:rPr lang="it-IT" dirty="0" err="1"/>
              <a:t>project</a:t>
            </a:r>
            <a:r>
              <a:rPr lang="it-IT"/>
              <a:t>, </a:t>
            </a:r>
            <a:r>
              <a:rPr lang="it-IT" smtClean="0"/>
              <a:t>and find</a:t>
            </a:r>
            <a:r>
              <a:rPr lang="it-IT" dirty="0" smtClean="0"/>
              <a:t>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facilities</a:t>
            </a:r>
            <a:r>
              <a:rPr lang="it-IT" dirty="0"/>
              <a:t> to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. </a:t>
            </a:r>
            <a:r>
              <a:rPr lang="it-IT" dirty="0" err="1"/>
              <a:t>Samples</a:t>
            </a:r>
            <a:r>
              <a:rPr lang="it-IT" dirty="0" smtClean="0"/>
              <a:t>, </a:t>
            </a:r>
            <a:r>
              <a:rPr lang="it-IT" dirty="0" err="1" smtClean="0"/>
              <a:t>cultures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are </a:t>
            </a:r>
            <a:r>
              <a:rPr lang="it-IT" dirty="0" err="1"/>
              <a:t>valuable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 smtClean="0"/>
              <a:t>reference</a:t>
            </a:r>
            <a:r>
              <a:rPr lang="it-IT" dirty="0"/>
              <a:t> </a:t>
            </a:r>
            <a:r>
              <a:rPr lang="it-IT" dirty="0" smtClean="0"/>
              <a:t>for </a:t>
            </a:r>
            <a:r>
              <a:rPr lang="it-IT" dirty="0"/>
              <a:t>future </a:t>
            </a:r>
            <a:r>
              <a:rPr lang="it-IT" dirty="0" err="1"/>
              <a:t>research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</a:t>
            </a:r>
            <a:r>
              <a:rPr lang="it-IT" dirty="0" smtClean="0"/>
              <a:t>care and </a:t>
            </a:r>
            <a:r>
              <a:rPr lang="it-IT" dirty="0"/>
              <a:t>the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scientists</a:t>
            </a:r>
            <a:r>
              <a:rPr lang="it-IT" dirty="0"/>
              <a:t> </a:t>
            </a:r>
            <a:r>
              <a:rPr lang="it-IT" dirty="0" err="1"/>
              <a:t>cannot</a:t>
            </a:r>
            <a:r>
              <a:rPr lang="it-IT" dirty="0"/>
              <a:t> </a:t>
            </a:r>
            <a:r>
              <a:rPr lang="it-IT" dirty="0" err="1"/>
              <a:t>maintain</a:t>
            </a:r>
            <a:r>
              <a:rPr lang="it-IT" dirty="0"/>
              <a:t> </a:t>
            </a:r>
            <a:r>
              <a:rPr lang="it-IT" dirty="0" err="1" smtClean="0"/>
              <a:t>them</a:t>
            </a:r>
            <a:r>
              <a:rPr lang="it-IT" dirty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/>
              <a:t>part of </a:t>
            </a:r>
            <a:r>
              <a:rPr lang="it-IT" dirty="0" err="1"/>
              <a:t>their</a:t>
            </a:r>
            <a:r>
              <a:rPr lang="it-IT" dirty="0"/>
              <a:t> work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/>
              <a:t>Funding</a:t>
            </a:r>
            <a:r>
              <a:rPr lang="it-IT" dirty="0"/>
              <a:t> </a:t>
            </a:r>
            <a:r>
              <a:rPr lang="it-IT" dirty="0" err="1"/>
              <a:t>agencies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dirty="0" err="1" smtClean="0"/>
              <a:t>address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/>
              <a:t>loss</a:t>
            </a:r>
            <a:r>
              <a:rPr lang="it-IT" dirty="0"/>
              <a:t> of data </a:t>
            </a:r>
            <a:r>
              <a:rPr lang="it-IT" dirty="0" err="1"/>
              <a:t>collected</a:t>
            </a:r>
            <a:r>
              <a:rPr lang="it-IT" dirty="0"/>
              <a:t> by public funds </a:t>
            </a:r>
            <a:r>
              <a:rPr lang="it-IT" dirty="0" smtClean="0"/>
              <a:t>and </a:t>
            </a:r>
            <a:r>
              <a:rPr lang="it-IT" dirty="0" err="1" smtClean="0"/>
              <a:t>specify</a:t>
            </a:r>
            <a:r>
              <a:rPr lang="it-IT" dirty="0" smtClean="0"/>
              <a:t> </a:t>
            </a:r>
            <a:r>
              <a:rPr lang="it-IT" dirty="0" err="1"/>
              <a:t>requirements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project</a:t>
            </a:r>
            <a:r>
              <a:rPr lang="it-IT" dirty="0"/>
              <a:t> to </a:t>
            </a:r>
            <a:r>
              <a:rPr lang="it-IT" dirty="0" err="1" smtClean="0"/>
              <a:t>permanently</a:t>
            </a:r>
            <a:r>
              <a:rPr lang="it-IT" dirty="0"/>
              <a:t> </a:t>
            </a:r>
            <a:r>
              <a:rPr lang="it-IT" dirty="0" err="1" smtClean="0"/>
              <a:t>archive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publish</a:t>
            </a:r>
            <a:r>
              <a:rPr lang="it-IT" dirty="0"/>
              <a:t> data </a:t>
            </a:r>
            <a:r>
              <a:rPr lang="it-IT" dirty="0" err="1"/>
              <a:t>generated</a:t>
            </a:r>
            <a:r>
              <a:rPr lang="it-IT" dirty="0"/>
              <a:t> by </a:t>
            </a:r>
            <a:r>
              <a:rPr lang="it-IT" dirty="0" smtClean="0"/>
              <a:t>the </a:t>
            </a:r>
            <a:r>
              <a:rPr lang="it-IT" dirty="0" err="1" smtClean="0"/>
              <a:t>project</a:t>
            </a:r>
            <a:r>
              <a:rPr lang="it-IT" dirty="0" smtClean="0"/>
              <a:t> </a:t>
            </a:r>
            <a:r>
              <a:rPr lang="it-IT" dirty="0"/>
              <a:t>in public data </a:t>
            </a:r>
            <a:r>
              <a:rPr lang="it-IT" dirty="0" err="1"/>
              <a:t>systems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677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90618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Marine </a:t>
            </a:r>
            <a:r>
              <a:rPr lang="it-IT" dirty="0" err="1"/>
              <a:t>Bioproducts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 err="1" smtClean="0"/>
              <a:t>actual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markets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1923210"/>
            <a:ext cx="9144000" cy="493479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€€ </a:t>
            </a:r>
            <a:r>
              <a:rPr lang="it-IT" sz="2400" dirty="0" err="1" smtClean="0">
                <a:solidFill>
                  <a:srgbClr val="FF0000"/>
                </a:solidFill>
              </a:rPr>
              <a:t>pharmaceuticals</a:t>
            </a:r>
            <a:endParaRPr lang="it-IT" sz="2400" dirty="0">
              <a:solidFill>
                <a:srgbClr val="FF0000"/>
              </a:solidFill>
            </a:endParaRPr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 smtClean="0"/>
              <a:t>nutritional</a:t>
            </a:r>
            <a:r>
              <a:rPr lang="it-IT" sz="2400" dirty="0" smtClean="0"/>
              <a:t> </a:t>
            </a:r>
            <a:r>
              <a:rPr lang="it-IT" sz="2400" dirty="0" err="1"/>
              <a:t>supplements</a:t>
            </a:r>
            <a:endParaRPr lang="it-IT" sz="2400" dirty="0"/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 smtClean="0"/>
              <a:t>cosmetics</a:t>
            </a:r>
            <a:endParaRPr lang="it-IT" sz="2400" dirty="0"/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 smtClean="0"/>
              <a:t>agrichemicals</a:t>
            </a:r>
            <a:endParaRPr lang="it-IT" sz="2400" dirty="0"/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 smtClean="0"/>
              <a:t>enzymes</a:t>
            </a:r>
            <a:endParaRPr lang="it-IT" sz="2400" dirty="0"/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/>
              <a:t>Antifouling</a:t>
            </a:r>
            <a:r>
              <a:rPr lang="it-IT" sz="2400" dirty="0"/>
              <a:t> and </a:t>
            </a:r>
            <a:r>
              <a:rPr lang="it-IT" sz="2400" dirty="0" err="1"/>
              <a:t>antibiofilm</a:t>
            </a:r>
            <a:r>
              <a:rPr lang="it-IT" sz="2400" dirty="0"/>
              <a:t> </a:t>
            </a:r>
            <a:r>
              <a:rPr lang="it-IT" sz="2400" dirty="0" err="1" smtClean="0"/>
              <a:t>compounds</a:t>
            </a:r>
            <a:endParaRPr lang="it-IT" sz="2400" dirty="0" smtClean="0"/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 smtClean="0"/>
              <a:t>Bioremediation</a:t>
            </a:r>
            <a:endParaRPr lang="it-IT" sz="2400" dirty="0" smtClean="0"/>
          </a:p>
          <a:p>
            <a:pPr algn="ctr"/>
            <a:r>
              <a:rPr lang="it-IT" sz="2400" dirty="0" smtClean="0"/>
              <a:t>€ </a:t>
            </a:r>
            <a:r>
              <a:rPr lang="it-IT" sz="2400" dirty="0" err="1" smtClean="0"/>
              <a:t>biofuels</a:t>
            </a:r>
            <a:endParaRPr lang="it-IT" sz="2400" dirty="0" smtClean="0"/>
          </a:p>
          <a:p>
            <a:pPr algn="ctr"/>
            <a:r>
              <a:rPr lang="it-IT" sz="2400" dirty="0" smtClean="0"/>
              <a:t>€ Nucleotide </a:t>
            </a:r>
            <a:r>
              <a:rPr lang="it-IT" sz="2400" dirty="0" err="1" smtClean="0"/>
              <a:t>sequences</a:t>
            </a:r>
            <a:r>
              <a:rPr lang="it-IT" sz="2400" dirty="0" smtClean="0"/>
              <a:t> (</a:t>
            </a:r>
            <a:r>
              <a:rPr lang="it-IT" sz="2400" dirty="0" err="1" smtClean="0"/>
              <a:t>metagenomic</a:t>
            </a:r>
            <a:r>
              <a:rPr lang="it-IT" sz="2400" dirty="0" smtClean="0"/>
              <a:t> and </a:t>
            </a:r>
            <a:r>
              <a:rPr lang="it-IT" sz="2400" dirty="0" err="1" smtClean="0"/>
              <a:t>metatranscriptomic</a:t>
            </a:r>
            <a:r>
              <a:rPr lang="it-IT" sz="2400" dirty="0" smtClean="0"/>
              <a:t>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8688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11923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it-IT" dirty="0" err="1" smtClean="0"/>
              <a:t>Summary</a:t>
            </a:r>
            <a:r>
              <a:rPr lang="it-IT" dirty="0" smtClean="0"/>
              <a:t>: Strategic </a:t>
            </a:r>
            <a:r>
              <a:rPr lang="it-IT" dirty="0" err="1" smtClean="0"/>
              <a:t>Research</a:t>
            </a:r>
            <a:r>
              <a:rPr lang="it-IT" dirty="0" smtClean="0"/>
              <a:t> and </a:t>
            </a:r>
            <a:r>
              <a:rPr lang="it-IT" dirty="0" err="1" smtClean="0"/>
              <a:t>Needs</a:t>
            </a:r>
            <a:r>
              <a:rPr lang="it-IT" dirty="0" smtClean="0"/>
              <a:t>- </a:t>
            </a:r>
            <a:r>
              <a:rPr lang="it-IT" dirty="0" err="1" smtClean="0"/>
              <a:t>Recommendations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474999"/>
            <a:ext cx="7315200" cy="635721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it-IT" sz="1800" dirty="0" err="1" smtClean="0">
                <a:solidFill>
                  <a:srgbClr val="FF8600"/>
                </a:solidFill>
              </a:rPr>
              <a:t>Exploitment</a:t>
            </a:r>
            <a:endParaRPr lang="it-IT" sz="1800" dirty="0">
              <a:solidFill>
                <a:srgbClr val="FF8600"/>
              </a:solidFill>
            </a:endParaRPr>
          </a:p>
          <a:p>
            <a:r>
              <a:rPr lang="it-IT" sz="1800" dirty="0" err="1" smtClean="0"/>
              <a:t>Increase</a:t>
            </a:r>
            <a:r>
              <a:rPr lang="it-IT" sz="1800" dirty="0" smtClean="0"/>
              <a:t> </a:t>
            </a:r>
            <a:r>
              <a:rPr lang="it-IT" sz="1800" dirty="0" err="1" smtClean="0"/>
              <a:t>exploitment</a:t>
            </a:r>
            <a:r>
              <a:rPr lang="it-IT" sz="1800" dirty="0" smtClean="0"/>
              <a:t> of marine </a:t>
            </a:r>
            <a:r>
              <a:rPr lang="it-IT" sz="1800" dirty="0" err="1" smtClean="0"/>
              <a:t>environment</a:t>
            </a:r>
            <a:r>
              <a:rPr lang="it-IT" sz="1800" dirty="0" smtClean="0"/>
              <a:t> </a:t>
            </a:r>
          </a:p>
          <a:p>
            <a:pPr marL="45720" indent="0">
              <a:buNone/>
            </a:pPr>
            <a:r>
              <a:rPr lang="it-IT" sz="1800" dirty="0" smtClean="0"/>
              <a:t>(</a:t>
            </a:r>
            <a:r>
              <a:rPr lang="it-IT" sz="1800" dirty="0" err="1" smtClean="0"/>
              <a:t>drugs</a:t>
            </a:r>
            <a:r>
              <a:rPr lang="it-IT" sz="1800" dirty="0" smtClean="0"/>
              <a:t> </a:t>
            </a:r>
            <a:r>
              <a:rPr lang="it-IT" sz="1800" dirty="0" err="1" smtClean="0"/>
              <a:t>discovery</a:t>
            </a:r>
            <a:r>
              <a:rPr lang="it-IT" sz="1800" dirty="0" smtClean="0"/>
              <a:t>, </a:t>
            </a:r>
            <a:r>
              <a:rPr lang="it-IT" sz="1800" dirty="0" err="1" smtClean="0"/>
              <a:t>food</a:t>
            </a:r>
            <a:r>
              <a:rPr lang="it-IT" sz="1800" dirty="0" smtClean="0"/>
              <a:t>, </a:t>
            </a:r>
            <a:r>
              <a:rPr lang="it-IT" sz="1800" dirty="0" err="1" smtClean="0"/>
              <a:t>biofuels</a:t>
            </a:r>
            <a:r>
              <a:rPr lang="it-IT" sz="1800" dirty="0" smtClean="0"/>
              <a:t>).</a:t>
            </a:r>
          </a:p>
          <a:p>
            <a:pPr marL="45720" indent="0">
              <a:buNone/>
            </a:pPr>
            <a:endParaRPr lang="it-IT" sz="1800" dirty="0"/>
          </a:p>
          <a:p>
            <a:pPr marL="45720" indent="0">
              <a:buNone/>
            </a:pPr>
            <a:r>
              <a:rPr lang="it-IT" sz="1800" dirty="0" smtClean="0">
                <a:solidFill>
                  <a:srgbClr val="FF8600"/>
                </a:solidFill>
              </a:rPr>
              <a:t>Technologies</a:t>
            </a:r>
            <a:endParaRPr lang="it-IT" sz="1800" dirty="0">
              <a:solidFill>
                <a:srgbClr val="FF8600"/>
              </a:solidFill>
            </a:endParaRPr>
          </a:p>
          <a:p>
            <a:r>
              <a:rPr lang="it-IT" sz="1800" dirty="0" err="1" smtClean="0"/>
              <a:t>Develop</a:t>
            </a:r>
            <a:r>
              <a:rPr lang="it-IT" sz="1800" dirty="0" smtClean="0"/>
              <a:t>, </a:t>
            </a:r>
            <a:r>
              <a:rPr lang="it-IT" sz="1800" dirty="0" err="1" smtClean="0"/>
              <a:t>improve</a:t>
            </a:r>
            <a:r>
              <a:rPr lang="it-IT" sz="1800" dirty="0" smtClean="0"/>
              <a:t> innovative </a:t>
            </a:r>
            <a:r>
              <a:rPr lang="it-IT" sz="1800" dirty="0" err="1" smtClean="0"/>
              <a:t>technologies</a:t>
            </a:r>
            <a:r>
              <a:rPr lang="it-IT" sz="1800" dirty="0" smtClean="0"/>
              <a:t> for the marine </a:t>
            </a:r>
            <a:r>
              <a:rPr lang="it-IT" sz="1800" dirty="0" err="1" smtClean="0"/>
              <a:t>exploitment</a:t>
            </a:r>
            <a:r>
              <a:rPr lang="it-IT" sz="1800" dirty="0" smtClean="0"/>
              <a:t> and pipeline </a:t>
            </a:r>
            <a:r>
              <a:rPr lang="it-IT" sz="1800" dirty="0" err="1" smtClean="0"/>
              <a:t>analysis</a:t>
            </a:r>
            <a:r>
              <a:rPr lang="it-IT" sz="1800" dirty="0" smtClean="0"/>
              <a:t> </a:t>
            </a:r>
            <a:r>
              <a:rPr lang="it-IT" sz="1800" dirty="0" err="1" smtClean="0"/>
              <a:t>processes</a:t>
            </a:r>
            <a:r>
              <a:rPr lang="it-IT" sz="1800" dirty="0" smtClean="0"/>
              <a:t>.</a:t>
            </a:r>
          </a:p>
          <a:p>
            <a:endParaRPr lang="it-IT" sz="1800" dirty="0" smtClean="0"/>
          </a:p>
          <a:p>
            <a:pPr marL="45720" indent="0">
              <a:buNone/>
            </a:pPr>
            <a:r>
              <a:rPr lang="it-IT" sz="1800" dirty="0" smtClean="0">
                <a:solidFill>
                  <a:schemeClr val="tx2"/>
                </a:solidFill>
              </a:rPr>
              <a:t>Data network</a:t>
            </a:r>
          </a:p>
          <a:p>
            <a:r>
              <a:rPr lang="it-IT" sz="1800" dirty="0" smtClean="0"/>
              <a:t>Generate a dense network of data on the marine </a:t>
            </a:r>
            <a:r>
              <a:rPr lang="it-IT" sz="1800" dirty="0" err="1" smtClean="0"/>
              <a:t>ecosystem</a:t>
            </a:r>
            <a:r>
              <a:rPr lang="it-IT" sz="1800" dirty="0" smtClean="0"/>
              <a:t> by </a:t>
            </a:r>
            <a:r>
              <a:rPr lang="it-IT" sz="1800" dirty="0" err="1" smtClean="0"/>
              <a:t>increasing</a:t>
            </a:r>
            <a:r>
              <a:rPr lang="it-IT" sz="1800" dirty="0" smtClean="0"/>
              <a:t> </a:t>
            </a:r>
            <a:r>
              <a:rPr lang="it-IT" sz="1800" dirty="0" err="1" smtClean="0"/>
              <a:t>both</a:t>
            </a:r>
            <a:r>
              <a:rPr lang="it-IT" sz="1800" dirty="0" smtClean="0"/>
              <a:t> the </a:t>
            </a:r>
            <a:r>
              <a:rPr lang="it-IT" sz="1800" dirty="0" err="1" smtClean="0"/>
              <a:t>number</a:t>
            </a:r>
            <a:r>
              <a:rPr lang="it-IT" sz="1800" dirty="0" smtClean="0"/>
              <a:t> and </a:t>
            </a:r>
            <a:r>
              <a:rPr lang="it-IT" sz="1800" dirty="0" err="1" smtClean="0"/>
              <a:t>technological</a:t>
            </a:r>
            <a:r>
              <a:rPr lang="it-IT" sz="1800" dirty="0" smtClean="0"/>
              <a:t> </a:t>
            </a:r>
            <a:r>
              <a:rPr lang="it-IT" sz="1800" dirty="0" err="1" smtClean="0"/>
              <a:t>capacities</a:t>
            </a:r>
            <a:r>
              <a:rPr lang="it-IT" sz="1800" dirty="0" smtClean="0"/>
              <a:t> of marine </a:t>
            </a:r>
            <a:r>
              <a:rPr lang="it-IT" sz="1800" dirty="0" err="1" smtClean="0"/>
              <a:t>observatories</a:t>
            </a:r>
            <a:r>
              <a:rPr lang="it-IT" sz="1800" dirty="0" smtClean="0"/>
              <a:t>.</a:t>
            </a:r>
          </a:p>
          <a:p>
            <a:endParaRPr lang="it-IT" sz="1800" dirty="0" smtClean="0"/>
          </a:p>
          <a:p>
            <a:r>
              <a:rPr lang="it-IT" sz="1800" dirty="0" err="1" smtClean="0">
                <a:solidFill>
                  <a:schemeClr val="tx2"/>
                </a:solidFill>
              </a:rPr>
              <a:t>Societal</a:t>
            </a:r>
            <a:r>
              <a:rPr lang="it-IT" sz="1800" dirty="0" smtClean="0">
                <a:solidFill>
                  <a:schemeClr val="tx2"/>
                </a:solidFill>
              </a:rPr>
              <a:t> </a:t>
            </a:r>
            <a:r>
              <a:rPr lang="it-IT" sz="1800" dirty="0">
                <a:solidFill>
                  <a:schemeClr val="tx2"/>
                </a:solidFill>
              </a:rPr>
              <a:t>and </a:t>
            </a:r>
            <a:r>
              <a:rPr lang="it-IT" sz="1800" dirty="0" err="1">
                <a:solidFill>
                  <a:schemeClr val="tx2"/>
                </a:solidFill>
              </a:rPr>
              <a:t>ethical</a:t>
            </a:r>
            <a:r>
              <a:rPr lang="it-IT" sz="1800" dirty="0">
                <a:solidFill>
                  <a:schemeClr val="tx2"/>
                </a:solidFill>
              </a:rPr>
              <a:t> </a:t>
            </a:r>
            <a:r>
              <a:rPr lang="it-IT" sz="1800" dirty="0" err="1">
                <a:solidFill>
                  <a:schemeClr val="tx2"/>
                </a:solidFill>
              </a:rPr>
              <a:t>challenges</a:t>
            </a:r>
            <a:r>
              <a:rPr lang="it-IT" sz="1800" dirty="0">
                <a:solidFill>
                  <a:schemeClr val="tx2"/>
                </a:solidFill>
              </a:rPr>
              <a:t> </a:t>
            </a:r>
            <a:r>
              <a:rPr lang="it-IT" sz="1800" dirty="0" smtClean="0">
                <a:solidFill>
                  <a:schemeClr val="tx2"/>
                </a:solidFill>
              </a:rPr>
              <a:t>&amp; Policy </a:t>
            </a:r>
          </a:p>
          <a:p>
            <a:pPr marL="45720" indent="0">
              <a:buNone/>
            </a:pPr>
            <a:r>
              <a:rPr lang="it-IT" sz="1800" dirty="0" err="1" smtClean="0"/>
              <a:t>arising</a:t>
            </a:r>
            <a:r>
              <a:rPr lang="it-IT" sz="1800" dirty="0" smtClean="0"/>
              <a:t> </a:t>
            </a:r>
            <a:r>
              <a:rPr lang="it-IT" sz="1800" dirty="0"/>
              <a:t>from </a:t>
            </a:r>
            <a:r>
              <a:rPr lang="it-IT" sz="1800" dirty="0" err="1"/>
              <a:t>these</a:t>
            </a:r>
            <a:r>
              <a:rPr lang="it-IT" sz="1800" dirty="0"/>
              <a:t> </a:t>
            </a:r>
            <a:r>
              <a:rPr lang="it-IT" sz="1800" dirty="0" err="1"/>
              <a:t>developments</a:t>
            </a:r>
            <a:r>
              <a:rPr lang="it-IT" sz="1800" dirty="0"/>
              <a:t> </a:t>
            </a:r>
            <a:r>
              <a:rPr lang="it-IT" sz="1800" dirty="0" err="1"/>
              <a:t>needs</a:t>
            </a:r>
            <a:r>
              <a:rPr lang="it-IT" sz="1800" dirty="0"/>
              <a:t> </a:t>
            </a:r>
            <a:r>
              <a:rPr lang="it-IT" sz="1800" dirty="0" err="1"/>
              <a:t>also</a:t>
            </a:r>
            <a:r>
              <a:rPr lang="it-IT" sz="1800" dirty="0"/>
              <a:t> to be </a:t>
            </a:r>
            <a:r>
              <a:rPr lang="it-IT" sz="1800" dirty="0" err="1"/>
              <a:t>correctly</a:t>
            </a:r>
            <a:r>
              <a:rPr lang="it-IT" sz="1800" dirty="0"/>
              <a:t> </a:t>
            </a:r>
            <a:r>
              <a:rPr lang="it-IT" sz="1800" dirty="0" err="1"/>
              <a:t>addressed</a:t>
            </a:r>
            <a:r>
              <a:rPr lang="it-IT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809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299" y="256396"/>
            <a:ext cx="7990301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it-IT" dirty="0"/>
              <a:t>The “</a:t>
            </a:r>
            <a:r>
              <a:rPr lang="it-IT" i="1" dirty="0" err="1"/>
              <a:t>potential</a:t>
            </a:r>
            <a:r>
              <a:rPr lang="it-IT" dirty="0"/>
              <a:t>” of marine </a:t>
            </a:r>
            <a:r>
              <a:rPr lang="it-IT" dirty="0" err="1"/>
              <a:t>biotechnology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849605"/>
            <a:ext cx="7315200" cy="448156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de-DE" sz="2800" dirty="0" smtClean="0"/>
              <a:t>- </a:t>
            </a:r>
            <a:r>
              <a:rPr lang="de-DE" sz="2800" dirty="0"/>
              <a:t>“Marine Biotechnology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poised</a:t>
            </a:r>
            <a:r>
              <a:rPr lang="de-DE" sz="2800" dirty="0"/>
              <a:t> on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edge</a:t>
            </a:r>
            <a:r>
              <a:rPr lang="de-DE" sz="2800" dirty="0"/>
              <a:t> </a:t>
            </a:r>
            <a:r>
              <a:rPr lang="de-DE" sz="2800" dirty="0" err="1" smtClean="0"/>
              <a:t>of</a:t>
            </a:r>
            <a:r>
              <a:rPr lang="de-DE" sz="2800" dirty="0"/>
              <a:t> </a:t>
            </a:r>
            <a:r>
              <a:rPr lang="de-DE" sz="2800" dirty="0" smtClean="0"/>
              <a:t>a </a:t>
            </a:r>
            <a:r>
              <a:rPr lang="de-DE" sz="2800" dirty="0" err="1"/>
              <a:t>period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tremendous</a:t>
            </a:r>
            <a:r>
              <a:rPr lang="de-DE" sz="2800" dirty="0"/>
              <a:t> </a:t>
            </a:r>
            <a:r>
              <a:rPr lang="de-DE" sz="2800" i="1" dirty="0" smtClean="0"/>
              <a:t>potential</a:t>
            </a:r>
            <a:endParaRPr lang="de-DE" sz="2800" i="1" dirty="0"/>
          </a:p>
          <a:p>
            <a:r>
              <a:rPr lang="de-DE" sz="2800" dirty="0"/>
              <a:t>– potential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drug</a:t>
            </a:r>
            <a:r>
              <a:rPr lang="de-DE" sz="2800" dirty="0"/>
              <a:t> </a:t>
            </a:r>
            <a:r>
              <a:rPr lang="de-DE" sz="2800" dirty="0" err="1"/>
              <a:t>discovery</a:t>
            </a:r>
            <a:endParaRPr lang="de-DE" sz="2800" dirty="0"/>
          </a:p>
          <a:p>
            <a:r>
              <a:rPr lang="de-DE" sz="2800" dirty="0"/>
              <a:t>- potential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drug</a:t>
            </a:r>
            <a:r>
              <a:rPr lang="de-DE" sz="2800" dirty="0"/>
              <a:t> </a:t>
            </a:r>
            <a:r>
              <a:rPr lang="de-DE" sz="2800" dirty="0" err="1"/>
              <a:t>development</a:t>
            </a:r>
            <a:endParaRPr lang="de-DE" sz="2800" dirty="0"/>
          </a:p>
          <a:p>
            <a:r>
              <a:rPr lang="de-DE" sz="2800" dirty="0"/>
              <a:t>- potential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drug</a:t>
            </a:r>
            <a:r>
              <a:rPr lang="de-DE" sz="2800" dirty="0"/>
              <a:t> design</a:t>
            </a:r>
          </a:p>
          <a:p>
            <a:pPr marL="45720" indent="0">
              <a:buNone/>
            </a:pPr>
            <a:endParaRPr lang="de-DE" sz="2800" dirty="0" smtClean="0"/>
          </a:p>
          <a:p>
            <a:pPr marL="45720" indent="0">
              <a:buNone/>
            </a:pPr>
            <a:r>
              <a:rPr lang="de-DE" sz="2800" dirty="0" smtClean="0"/>
              <a:t>&gt; Initial </a:t>
            </a:r>
            <a:r>
              <a:rPr lang="de-DE" sz="2800" dirty="0" err="1"/>
              <a:t>focus</a:t>
            </a:r>
            <a:r>
              <a:rPr lang="de-DE" sz="2800" dirty="0"/>
              <a:t> on </a:t>
            </a:r>
            <a:r>
              <a:rPr lang="de-DE" sz="2800" dirty="0" err="1"/>
              <a:t>drugs</a:t>
            </a:r>
            <a:r>
              <a:rPr lang="de-DE" sz="2800" dirty="0"/>
              <a:t>; </a:t>
            </a:r>
            <a:r>
              <a:rPr lang="de-DE" sz="2800" dirty="0" err="1"/>
              <a:t>now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i="1" dirty="0"/>
              <a:t>potential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 smtClean="0"/>
              <a:t>much</a:t>
            </a:r>
            <a:r>
              <a:rPr lang="de-DE" sz="2800" dirty="0"/>
              <a:t> </a:t>
            </a:r>
            <a:r>
              <a:rPr lang="de-DE" sz="2800" dirty="0" smtClean="0"/>
              <a:t>larger</a:t>
            </a:r>
            <a:r>
              <a:rPr lang="de-DE" sz="2800" dirty="0"/>
              <a:t>: </a:t>
            </a:r>
            <a:r>
              <a:rPr lang="de-DE" sz="2800" dirty="0" err="1"/>
              <a:t>food</a:t>
            </a:r>
            <a:r>
              <a:rPr lang="de-DE" sz="2800" dirty="0"/>
              <a:t> </a:t>
            </a:r>
            <a:r>
              <a:rPr lang="de-DE" sz="2800" b="1" dirty="0" err="1"/>
              <a:t>and</a:t>
            </a:r>
            <a:r>
              <a:rPr lang="de-DE" sz="2800" b="1" dirty="0"/>
              <a:t> </a:t>
            </a:r>
            <a:r>
              <a:rPr lang="de-DE" sz="2800" dirty="0" err="1"/>
              <a:t>fuel</a:t>
            </a:r>
            <a:r>
              <a:rPr lang="de-DE" sz="2800" dirty="0"/>
              <a:t>!</a:t>
            </a:r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7367506" y="6374350"/>
            <a:ext cx="172418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de-DE" dirty="0"/>
              <a:t>Colwell (2002</a:t>
            </a:r>
            <a:r>
              <a:rPr lang="de-DE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246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6693" y="624486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6693" y="1610346"/>
            <a:ext cx="8142164" cy="5015296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sz="2400" dirty="0" err="1" smtClean="0"/>
              <a:t>Food</a:t>
            </a:r>
            <a:r>
              <a:rPr lang="it-IT" sz="2400" dirty="0" smtClean="0"/>
              <a:t> </a:t>
            </a:r>
            <a:r>
              <a:rPr lang="it-IT" sz="2400" dirty="0"/>
              <a:t>and </a:t>
            </a:r>
            <a:r>
              <a:rPr lang="it-IT" sz="2400" dirty="0" err="1"/>
              <a:t>Fuel</a:t>
            </a:r>
            <a:endParaRPr lang="it-IT" sz="2400" dirty="0"/>
          </a:p>
          <a:p>
            <a:r>
              <a:rPr lang="it-IT" sz="2400" dirty="0" smtClean="0"/>
              <a:t>Marine </a:t>
            </a:r>
            <a:r>
              <a:rPr lang="it-IT" sz="2400" dirty="0" err="1"/>
              <a:t>biomass</a:t>
            </a:r>
            <a:r>
              <a:rPr lang="it-IT" sz="2400" dirty="0"/>
              <a:t> (</a:t>
            </a:r>
            <a:r>
              <a:rPr lang="it-IT" sz="2400" dirty="0" err="1"/>
              <a:t>seaweed</a:t>
            </a:r>
            <a:r>
              <a:rPr lang="it-IT" sz="2400" dirty="0"/>
              <a:t>, </a:t>
            </a:r>
            <a:r>
              <a:rPr lang="it-IT" sz="2400" dirty="0" err="1"/>
              <a:t>microalgae</a:t>
            </a:r>
            <a:r>
              <a:rPr lang="it-IT" sz="2400" dirty="0"/>
              <a:t>...)</a:t>
            </a:r>
          </a:p>
          <a:p>
            <a:r>
              <a:rPr lang="it-IT" sz="2400" dirty="0" smtClean="0"/>
              <a:t> </a:t>
            </a:r>
            <a:r>
              <a:rPr lang="it-IT" sz="2400" dirty="0"/>
              <a:t>No use of </a:t>
            </a:r>
            <a:r>
              <a:rPr lang="it-IT" sz="2400" dirty="0" err="1"/>
              <a:t>fresh</a:t>
            </a:r>
            <a:r>
              <a:rPr lang="it-IT" sz="2400" dirty="0"/>
              <a:t> water for production</a:t>
            </a:r>
          </a:p>
          <a:p>
            <a:r>
              <a:rPr lang="it-IT" sz="2400" dirty="0" smtClean="0"/>
              <a:t> </a:t>
            </a:r>
            <a:r>
              <a:rPr lang="it-IT" sz="2400" dirty="0" err="1"/>
              <a:t>Separation</a:t>
            </a:r>
            <a:r>
              <a:rPr lang="it-IT" sz="2400" dirty="0"/>
              <a:t> </a:t>
            </a:r>
            <a:r>
              <a:rPr lang="it-IT" sz="2400" dirty="0" err="1"/>
              <a:t>processes</a:t>
            </a:r>
            <a:r>
              <a:rPr lang="it-IT" sz="2400" dirty="0"/>
              <a:t> for bulk </a:t>
            </a:r>
            <a:r>
              <a:rPr lang="it-IT" sz="2400" dirty="0" err="1" smtClean="0"/>
              <a:t>products</a:t>
            </a:r>
            <a:r>
              <a:rPr lang="it-IT" sz="2400" dirty="0" smtClean="0"/>
              <a:t>: </a:t>
            </a:r>
            <a:r>
              <a:rPr lang="it-IT" sz="2400" dirty="0" err="1" smtClean="0"/>
              <a:t>biorefinery</a:t>
            </a:r>
            <a:endParaRPr lang="it-IT" sz="2400" dirty="0"/>
          </a:p>
          <a:p>
            <a:r>
              <a:rPr lang="it-IT" sz="2400" dirty="0" err="1"/>
              <a:t>Biotechnology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r>
              <a:rPr lang="it-IT" sz="2400" dirty="0"/>
              <a:t> for a </a:t>
            </a:r>
            <a:r>
              <a:rPr lang="it-IT" sz="2400" dirty="0" err="1"/>
              <a:t>Complex</a:t>
            </a:r>
            <a:r>
              <a:rPr lang="it-IT" sz="2400" dirty="0"/>
              <a:t> World</a:t>
            </a:r>
          </a:p>
        </p:txBody>
      </p:sp>
    </p:spTree>
    <p:extLst>
      <p:ext uri="{BB962C8B-B14F-4D97-AF65-F5344CB8AC3E}">
        <p14:creationId xmlns:p14="http://schemas.microsoft.com/office/powerpoint/2010/main" val="222564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557" y="635318"/>
            <a:ext cx="7315200" cy="1277631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it-IT" dirty="0" err="1"/>
              <a:t>Several</a:t>
            </a:r>
            <a:r>
              <a:rPr lang="it-IT" dirty="0"/>
              <a:t> marine </a:t>
            </a:r>
            <a:r>
              <a:rPr lang="it-IT" dirty="0" err="1"/>
              <a:t>drugs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 smtClean="0"/>
              <a:t>available</a:t>
            </a:r>
            <a:r>
              <a:rPr lang="it-IT" dirty="0"/>
              <a:t> </a:t>
            </a:r>
            <a:r>
              <a:rPr lang="it-IT" dirty="0" smtClean="0"/>
              <a:t>for </a:t>
            </a:r>
            <a:r>
              <a:rPr lang="it-IT" dirty="0" err="1"/>
              <a:t>decades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656" y="2440555"/>
            <a:ext cx="7810826" cy="353952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sz="2400" dirty="0"/>
              <a:t>- </a:t>
            </a:r>
            <a:r>
              <a:rPr lang="it-IT" sz="2400" dirty="0" err="1"/>
              <a:t>Bergmann</a:t>
            </a:r>
            <a:r>
              <a:rPr lang="it-IT" sz="2400" dirty="0"/>
              <a:t> (1950): </a:t>
            </a:r>
            <a:r>
              <a:rPr lang="it-IT" sz="2400" dirty="0" err="1"/>
              <a:t>extracted</a:t>
            </a:r>
            <a:r>
              <a:rPr lang="it-IT" sz="2400" dirty="0"/>
              <a:t> </a:t>
            </a:r>
            <a:r>
              <a:rPr lang="it-IT" sz="2400" dirty="0" err="1"/>
              <a:t>novel</a:t>
            </a:r>
            <a:r>
              <a:rPr lang="it-IT" sz="2400" dirty="0"/>
              <a:t> </a:t>
            </a:r>
            <a:r>
              <a:rPr lang="it-IT" sz="2400" dirty="0" err="1"/>
              <a:t>nucleosides</a:t>
            </a:r>
            <a:endParaRPr lang="it-IT" sz="2400" dirty="0"/>
          </a:p>
          <a:p>
            <a:pPr marL="45720" indent="0">
              <a:buNone/>
            </a:pPr>
            <a:r>
              <a:rPr lang="it-IT" sz="2400" dirty="0"/>
              <a:t>from </a:t>
            </a:r>
            <a:r>
              <a:rPr lang="it-IT" sz="2400" dirty="0" err="1"/>
              <a:t>sponges</a:t>
            </a:r>
            <a:r>
              <a:rPr lang="it-IT" sz="2400" dirty="0"/>
              <a:t> (</a:t>
            </a:r>
            <a:r>
              <a:rPr lang="it-IT" sz="2400" i="1" dirty="0" err="1"/>
              <a:t>Cryptothetya</a:t>
            </a:r>
            <a:r>
              <a:rPr lang="it-IT" sz="2400" dirty="0"/>
              <a:t> </a:t>
            </a:r>
            <a:r>
              <a:rPr lang="it-IT" sz="2400" i="1" dirty="0" err="1"/>
              <a:t>crypta</a:t>
            </a:r>
            <a:r>
              <a:rPr lang="it-IT" sz="2400" dirty="0" smtClean="0"/>
              <a:t>)</a:t>
            </a:r>
          </a:p>
          <a:p>
            <a:pPr marL="45720" indent="0">
              <a:buNone/>
            </a:pPr>
            <a:endParaRPr lang="it-IT" sz="2400" dirty="0"/>
          </a:p>
          <a:p>
            <a:r>
              <a:rPr lang="it-IT" sz="2400" dirty="0"/>
              <a:t>- </a:t>
            </a:r>
            <a:r>
              <a:rPr lang="it-IT" sz="2400" dirty="0" err="1"/>
              <a:t>Synthesis</a:t>
            </a:r>
            <a:r>
              <a:rPr lang="it-IT" sz="2400" dirty="0"/>
              <a:t> of </a:t>
            </a:r>
            <a:r>
              <a:rPr lang="it-IT" sz="2400" dirty="0" err="1"/>
              <a:t>antiviral</a:t>
            </a:r>
            <a:r>
              <a:rPr lang="it-IT" sz="2400" dirty="0"/>
              <a:t> </a:t>
            </a:r>
            <a:r>
              <a:rPr lang="it-IT" sz="2400" dirty="0" err="1"/>
              <a:t>drugs</a:t>
            </a:r>
            <a:r>
              <a:rPr lang="it-IT" sz="2400" dirty="0"/>
              <a:t> and </a:t>
            </a:r>
            <a:r>
              <a:rPr lang="it-IT" sz="2400" dirty="0" err="1" smtClean="0"/>
              <a:t>anticancer</a:t>
            </a:r>
            <a:r>
              <a:rPr lang="it-IT" sz="2400" dirty="0" smtClean="0"/>
              <a:t> </a:t>
            </a:r>
            <a:r>
              <a:rPr lang="it-IT" sz="2400" dirty="0" err="1" smtClean="0"/>
              <a:t>drugs</a:t>
            </a:r>
            <a:r>
              <a:rPr lang="it-IT" sz="2400" dirty="0" smtClean="0"/>
              <a:t>:</a:t>
            </a:r>
            <a:endParaRPr lang="it-IT" sz="2400" dirty="0"/>
          </a:p>
          <a:p>
            <a:r>
              <a:rPr lang="it-IT" sz="2400" dirty="0"/>
              <a:t>- AZT (</a:t>
            </a:r>
            <a:r>
              <a:rPr lang="it-IT" sz="2400" dirty="0" err="1"/>
              <a:t>zidovudine</a:t>
            </a:r>
            <a:r>
              <a:rPr lang="it-IT" sz="2400" dirty="0"/>
              <a:t>, </a:t>
            </a:r>
            <a:r>
              <a:rPr lang="it-IT" sz="2400" dirty="0" err="1"/>
              <a:t>Terovir</a:t>
            </a:r>
            <a:r>
              <a:rPr lang="it-IT" sz="2400" dirty="0"/>
              <a:t>®): anti HIV</a:t>
            </a:r>
          </a:p>
          <a:p>
            <a:r>
              <a:rPr lang="it-IT" sz="2400" dirty="0"/>
              <a:t>- </a:t>
            </a:r>
            <a:r>
              <a:rPr lang="it-IT" sz="2400" dirty="0" err="1"/>
              <a:t>Acyclovir</a:t>
            </a:r>
            <a:r>
              <a:rPr lang="it-IT" sz="2400" dirty="0"/>
              <a:t> (</a:t>
            </a:r>
            <a:r>
              <a:rPr lang="it-IT" sz="2400" dirty="0" err="1"/>
              <a:t>Zovirax</a:t>
            </a:r>
            <a:r>
              <a:rPr lang="it-IT" sz="2400" dirty="0"/>
              <a:t>®): anti herpes</a:t>
            </a:r>
          </a:p>
          <a:p>
            <a:r>
              <a:rPr lang="it-IT" sz="2400" dirty="0"/>
              <a:t>- Ara-A (</a:t>
            </a:r>
            <a:r>
              <a:rPr lang="it-IT" sz="2400" dirty="0" err="1"/>
              <a:t>Vidarabine</a:t>
            </a:r>
            <a:r>
              <a:rPr lang="it-IT" sz="2400" dirty="0"/>
              <a:t>®): </a:t>
            </a:r>
            <a:r>
              <a:rPr lang="it-IT" sz="2400" dirty="0" err="1"/>
              <a:t>antiviral</a:t>
            </a:r>
            <a:endParaRPr lang="it-IT" sz="2400" dirty="0"/>
          </a:p>
          <a:p>
            <a:r>
              <a:rPr lang="it-IT" sz="2400" dirty="0"/>
              <a:t>- </a:t>
            </a:r>
            <a:r>
              <a:rPr lang="it-IT" sz="2400" dirty="0" err="1"/>
              <a:t>Ara_C</a:t>
            </a:r>
            <a:r>
              <a:rPr lang="it-IT" sz="2400" dirty="0"/>
              <a:t> (</a:t>
            </a:r>
            <a:r>
              <a:rPr lang="it-IT" sz="2400" dirty="0" err="1"/>
              <a:t>Cystosar</a:t>
            </a:r>
            <a:r>
              <a:rPr lang="it-IT" sz="2400" dirty="0"/>
              <a:t>-U®): anti </a:t>
            </a:r>
            <a:r>
              <a:rPr lang="it-IT" sz="2400" dirty="0" err="1"/>
              <a:t>leukemias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8406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4069" y="2170532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Adriatic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antibacterial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(Muller 1984)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19980" b="19980"/>
          <a:stretch>
            <a:fillRect/>
          </a:stretch>
        </p:blipFill>
        <p:spPr>
          <a:xfrm>
            <a:off x="914400" y="3841926"/>
            <a:ext cx="2742739" cy="160582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914400" y="5520128"/>
            <a:ext cx="1714572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Disidea</a:t>
            </a:r>
            <a:r>
              <a:rPr lang="it-IT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avara</a:t>
            </a:r>
            <a:endParaRPr lang="it-IT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382" y="3841926"/>
            <a:ext cx="1671024" cy="154898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ccia destra 6"/>
          <p:cNvSpPr/>
          <p:nvPr/>
        </p:nvSpPr>
        <p:spPr>
          <a:xfrm>
            <a:off x="3939238" y="4288262"/>
            <a:ext cx="662675" cy="552137"/>
          </a:xfrm>
          <a:prstGeom prst="rightArrow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043473" y="5520128"/>
            <a:ext cx="1916335" cy="64633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Avarolo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3g/kg</a:t>
            </a:r>
          </a:p>
          <a:p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Cytotoxic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activity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313" y="5390909"/>
            <a:ext cx="1844868" cy="12940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reccia angolare in su 10"/>
          <p:cNvSpPr/>
          <p:nvPr/>
        </p:nvSpPr>
        <p:spPr>
          <a:xfrm rot="10800000" flipH="1">
            <a:off x="7316573" y="4288260"/>
            <a:ext cx="913027" cy="731522"/>
          </a:xfrm>
          <a:prstGeom prst="bentUpArrow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102670" y="3595705"/>
            <a:ext cx="5661503" cy="27699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sesquiterpenoid</a:t>
            </a:r>
            <a:r>
              <a:rPr lang="it-IT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hydroquinone</a:t>
            </a:r>
            <a:r>
              <a:rPr lang="it-IT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quinone</a:t>
            </a:r>
            <a:endParaRPr lang="it-IT" sz="1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38" y="409799"/>
            <a:ext cx="6908754" cy="1143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538137" y="1587991"/>
            <a:ext cx="7205454" cy="2616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sz="1100" dirty="0" smtClean="0"/>
              <a:t>Innovative </a:t>
            </a:r>
            <a:r>
              <a:rPr lang="it-IT" sz="1100" dirty="0" err="1"/>
              <a:t>research</a:t>
            </a:r>
            <a:r>
              <a:rPr lang="it-IT" sz="1100" dirty="0"/>
              <a:t> with a focus on </a:t>
            </a:r>
            <a:r>
              <a:rPr lang="it-IT" sz="1100" dirty="0" err="1"/>
              <a:t>natural</a:t>
            </a:r>
            <a:r>
              <a:rPr lang="it-IT" sz="1100" dirty="0"/>
              <a:t> </a:t>
            </a:r>
            <a:r>
              <a:rPr lang="it-IT" sz="1100" dirty="0" err="1"/>
              <a:t>compounds</a:t>
            </a:r>
            <a:r>
              <a:rPr lang="it-IT" sz="1100" dirty="0"/>
              <a:t>, </a:t>
            </a:r>
            <a:r>
              <a:rPr lang="it-IT" sz="1100" dirty="0" err="1"/>
              <a:t>particularly</a:t>
            </a:r>
            <a:r>
              <a:rPr lang="it-IT" sz="1100" dirty="0"/>
              <a:t> </a:t>
            </a:r>
            <a:r>
              <a:rPr lang="it-IT" sz="1100" dirty="0" err="1"/>
              <a:t>novel</a:t>
            </a:r>
            <a:r>
              <a:rPr lang="it-IT" sz="1100" dirty="0"/>
              <a:t> </a:t>
            </a:r>
            <a:r>
              <a:rPr lang="it-IT" sz="1100" dirty="0" err="1"/>
              <a:t>substances</a:t>
            </a:r>
            <a:r>
              <a:rPr lang="it-IT" sz="1100" dirty="0"/>
              <a:t> </a:t>
            </a:r>
            <a:r>
              <a:rPr lang="it-IT" sz="1100" dirty="0" err="1"/>
              <a:t>derived</a:t>
            </a:r>
            <a:r>
              <a:rPr lang="it-IT" sz="1100" dirty="0"/>
              <a:t> from marine flora.</a:t>
            </a:r>
          </a:p>
        </p:txBody>
      </p:sp>
    </p:spTree>
    <p:extLst>
      <p:ext uri="{BB962C8B-B14F-4D97-AF65-F5344CB8AC3E}">
        <p14:creationId xmlns:p14="http://schemas.microsoft.com/office/powerpoint/2010/main" val="349675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8483" y="0"/>
            <a:ext cx="7315200" cy="115409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SAFE  SEA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rcRect l="14812" r="14812"/>
          <a:stretch>
            <a:fillRect/>
          </a:stretch>
        </p:blipFill>
        <p:spPr>
          <a:xfrm>
            <a:off x="205934" y="193195"/>
            <a:ext cx="2135288" cy="103317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205934" y="3561207"/>
            <a:ext cx="8740183" cy="25853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Dual </a:t>
            </a:r>
            <a:r>
              <a:rPr lang="it-IT" b="1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Protection</a:t>
            </a:r>
            <a:endParaRPr lang="it-IT" b="1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-Dual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Protection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Radiation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Jellyfish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Stings</a:t>
            </a:r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-Do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let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jellyfish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stings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ruin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beach!  </a:t>
            </a:r>
          </a:p>
          <a:p>
            <a:endParaRPr lang="it-IT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it-IT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Our</a:t>
            </a:r>
            <a:r>
              <a:rPr lang="it-IT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company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specializes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the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development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manufacture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revolutionary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sunscreen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enhance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day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beach by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protecting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jellyfish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stings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sunburn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471" y="1544715"/>
            <a:ext cx="1397000" cy="116840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834" y="2877110"/>
            <a:ext cx="1669637" cy="85901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377" y="1544715"/>
            <a:ext cx="1065462" cy="10654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l="61399"/>
          <a:stretch/>
        </p:blipFill>
        <p:spPr>
          <a:xfrm>
            <a:off x="4908063" y="1544715"/>
            <a:ext cx="1506314" cy="106546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205934" y="1158297"/>
            <a:ext cx="4572000" cy="9233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Nidaria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Technology Ltd.</a:t>
            </a:r>
          </a:p>
          <a:p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Zemah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Jordan Valley,</a:t>
            </a:r>
          </a:p>
          <a:p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Israel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1510501</a:t>
            </a:r>
          </a:p>
        </p:txBody>
      </p:sp>
    </p:spTree>
    <p:extLst>
      <p:ext uri="{BB962C8B-B14F-4D97-AF65-F5344CB8AC3E}">
        <p14:creationId xmlns:p14="http://schemas.microsoft.com/office/powerpoint/2010/main" val="119379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90618"/>
            <a:ext cx="7315200" cy="1154097"/>
          </a:xfrm>
        </p:spPr>
        <p:txBody>
          <a:bodyPr anchor="t"/>
          <a:lstStyle/>
          <a:p>
            <a:pPr algn="ctr"/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Synthetic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or “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natural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” </a:t>
            </a:r>
            <a:r>
              <a:rPr lang="it-IT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drugs</a:t>
            </a:r>
            <a:r>
              <a:rPr lang="it-IT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797679"/>
            <a:ext cx="4102454" cy="4662443"/>
          </a:xfrm>
        </p:spPr>
        <p:txBody>
          <a:bodyPr>
            <a:noAutofit/>
          </a:bodyPr>
          <a:lstStyle/>
          <a:p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Major </a:t>
            </a:r>
            <a:r>
              <a:rPr lang="it-IT" sz="2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effort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from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pharmaceuticl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companies 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develop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synthetic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drugs</a:t>
            </a:r>
            <a:endParaRPr lang="it-IT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endParaRPr lang="it-IT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Marine </a:t>
            </a:r>
            <a:r>
              <a:rPr lang="it-IT" sz="2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natural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still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provide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unusual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unique</a:t>
            </a:r>
            <a:r>
              <a:rPr lang="it-IT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chemical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structures</a:t>
            </a:r>
            <a:endParaRPr lang="it-IT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Lead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that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mimic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the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natural</a:t>
            </a:r>
            <a:r>
              <a:rPr lang="it-IT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IT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products</a:t>
            </a:r>
            <a:endParaRPr lang="it-IT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94" y="2340925"/>
            <a:ext cx="2653946" cy="28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spettiva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Prospettiva.thmx</Template>
  <TotalTime>3220</TotalTime>
  <Words>2001</Words>
  <Application>Microsoft Macintosh PowerPoint</Application>
  <PresentationFormat>Presentazione su schermo (4:3)</PresentationFormat>
  <Paragraphs>244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Prospettiva</vt:lpstr>
      <vt:lpstr>New Challenges for the Marine Science : the Biological Resource Exploitment</vt:lpstr>
      <vt:lpstr>Blue Technology R&amp;I BioEconomy</vt:lpstr>
      <vt:lpstr>Marine Bioproducts: actual and potential markets</vt:lpstr>
      <vt:lpstr>The “potential” of marine biotechnology</vt:lpstr>
      <vt:lpstr>Contents</vt:lpstr>
      <vt:lpstr>Several marine drugs have been available for decades</vt:lpstr>
      <vt:lpstr>Adriatic antibacterial (Muller 1984)</vt:lpstr>
      <vt:lpstr>  SAFE  SEA</vt:lpstr>
      <vt:lpstr>Synthetic or “natural” drugs?</vt:lpstr>
      <vt:lpstr>Yondelis®</vt:lpstr>
      <vt:lpstr>Marine Shell Cures</vt:lpstr>
      <vt:lpstr>Marine pharmaceuticals: a current pipeline perspective </vt:lpstr>
      <vt:lpstr>Marine pharmaceuticals: a current pipeline perspective </vt:lpstr>
      <vt:lpstr>Natural products: a continuing source of novel drug leads </vt:lpstr>
      <vt:lpstr>OSD SAMPLING – EU 7FP MicroB3 Project  (Marine Microbial Biodiversity, Bioinformatics,  Biotechnology)</vt:lpstr>
      <vt:lpstr>WP2: OCEAN SAMPLING DAY</vt:lpstr>
      <vt:lpstr>Marine Microbial Diversity - Key research priorities and recommendations - ESF Marine Board -</vt:lpstr>
      <vt:lpstr>Access &amp; Benefit-Sharing (ABS)</vt:lpstr>
      <vt:lpstr>The Nagoya Protocol on Access and Benefit-sharing </vt:lpstr>
      <vt:lpstr>Presentazione di PowerPoint</vt:lpstr>
      <vt:lpstr>Marine Cosmetics</vt:lpstr>
      <vt:lpstr>Nutriceuticals </vt:lpstr>
      <vt:lpstr>Presentazione di PowerPoint</vt:lpstr>
      <vt:lpstr>European Biofuels Technology Platform (EBTP)  Algae, cyanobacteria and aquatic plants for production of biofuels </vt:lpstr>
      <vt:lpstr>H2020 – Raw materials  of biological origin for biorefinery </vt:lpstr>
      <vt:lpstr>H2020 – Raw materials of biological origin for biorefinery </vt:lpstr>
      <vt:lpstr>Presentazione di PowerPoint</vt:lpstr>
      <vt:lpstr>Biofuels and Sustainability Issues - European Policy and Standards for sustainable biomass and biofuels production </vt:lpstr>
      <vt:lpstr>Conclusions</vt:lpstr>
      <vt:lpstr>Summary: Strategic Research and Needs- Recommendations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Microsoft Office User</dc:creator>
  <cp:lastModifiedBy>Microsoft Office User</cp:lastModifiedBy>
  <cp:revision>129</cp:revision>
  <dcterms:created xsi:type="dcterms:W3CDTF">2015-05-26T10:14:46Z</dcterms:created>
  <dcterms:modified xsi:type="dcterms:W3CDTF">2015-06-15T10:11:04Z</dcterms:modified>
</cp:coreProperties>
</file>