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73" r:id="rId3"/>
    <p:sldId id="274" r:id="rId4"/>
    <p:sldId id="260" r:id="rId5"/>
    <p:sldId id="262" r:id="rId6"/>
    <p:sldId id="263" r:id="rId7"/>
    <p:sldId id="257" r:id="rId8"/>
    <p:sldId id="278" r:id="rId9"/>
    <p:sldId id="268" r:id="rId10"/>
    <p:sldId id="276" r:id="rId11"/>
    <p:sldId id="277" r:id="rId12"/>
    <p:sldId id="275" r:id="rId13"/>
    <p:sldId id="258" r:id="rId14"/>
    <p:sldId id="259" r:id="rId15"/>
    <p:sldId id="264" r:id="rId16"/>
    <p:sldId id="265" r:id="rId17"/>
    <p:sldId id="266" r:id="rId18"/>
    <p:sldId id="272" r:id="rId19"/>
  </p:sldIdLst>
  <p:sldSz cx="9144000" cy="6858000" type="screen4x3"/>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611D70F-1A95-F343-BB66-9DED6550956A}" type="doc">
      <dgm:prSet loTypeId="urn:microsoft.com/office/officeart/2005/8/layout/chevron2" loCatId="" qsTypeId="urn:microsoft.com/office/officeart/2005/8/quickstyle/simple4" qsCatId="simple" csTypeId="urn:microsoft.com/office/officeart/2005/8/colors/colorful1#1" csCatId="colorful" phldr="1"/>
      <dgm:spPr/>
      <dgm:t>
        <a:bodyPr/>
        <a:lstStyle/>
        <a:p>
          <a:endParaRPr lang="en-US"/>
        </a:p>
      </dgm:t>
    </dgm:pt>
    <dgm:pt modelId="{46129A00-52EE-584D-909D-3C13402C4A65}">
      <dgm:prSet phldrT="[Text]" custT="1"/>
      <dgm:spPr/>
      <dgm:t>
        <a:bodyPr/>
        <a:lstStyle/>
        <a:p>
          <a:r>
            <a:rPr lang="en-US" sz="2400" dirty="0" smtClean="0">
              <a:solidFill>
                <a:srgbClr val="000000"/>
              </a:solidFill>
            </a:rPr>
            <a:t>AMF</a:t>
          </a:r>
          <a:endParaRPr lang="en-US" sz="2400" dirty="0">
            <a:solidFill>
              <a:srgbClr val="000000"/>
            </a:solidFill>
          </a:endParaRPr>
        </a:p>
      </dgm:t>
    </dgm:pt>
    <dgm:pt modelId="{FAA2DCC1-39E3-2E43-89DA-BBCBBBA10F22}" type="parTrans" cxnId="{59969E1B-59D1-A941-8CBE-08416D164029}">
      <dgm:prSet/>
      <dgm:spPr/>
      <dgm:t>
        <a:bodyPr/>
        <a:lstStyle/>
        <a:p>
          <a:endParaRPr lang="en-US"/>
        </a:p>
      </dgm:t>
    </dgm:pt>
    <dgm:pt modelId="{5AFAD393-41DB-E748-BBC4-0DD26CDE43B7}" type="sibTrans" cxnId="{59969E1B-59D1-A941-8CBE-08416D164029}">
      <dgm:prSet/>
      <dgm:spPr/>
      <dgm:t>
        <a:bodyPr/>
        <a:lstStyle/>
        <a:p>
          <a:endParaRPr lang="en-US"/>
        </a:p>
      </dgm:t>
    </dgm:pt>
    <dgm:pt modelId="{586F90B6-BF1E-164E-8640-2610F7747155}">
      <dgm:prSet phldrT="[Text]"/>
      <dgm:spPr/>
      <dgm:t>
        <a:bodyPr/>
        <a:lstStyle/>
        <a:p>
          <a:pPr algn="just"/>
          <a:r>
            <a:rPr lang="en-US" dirty="0" smtClean="0"/>
            <a:t>ASEAN Maritime Forum</a:t>
          </a:r>
          <a:endParaRPr lang="en-US" dirty="0"/>
        </a:p>
      </dgm:t>
    </dgm:pt>
    <dgm:pt modelId="{7D9280E8-53DA-9643-90A4-8366DC29EADD}" type="parTrans" cxnId="{A56F16E9-27D4-E24F-B2FF-34C4CF962A21}">
      <dgm:prSet/>
      <dgm:spPr/>
      <dgm:t>
        <a:bodyPr/>
        <a:lstStyle/>
        <a:p>
          <a:endParaRPr lang="en-US"/>
        </a:p>
      </dgm:t>
    </dgm:pt>
    <dgm:pt modelId="{98EF769D-A63D-C041-8E5A-A3F864756005}" type="sibTrans" cxnId="{A56F16E9-27D4-E24F-B2FF-34C4CF962A21}">
      <dgm:prSet/>
      <dgm:spPr/>
      <dgm:t>
        <a:bodyPr/>
        <a:lstStyle/>
        <a:p>
          <a:endParaRPr lang="en-US"/>
        </a:p>
      </dgm:t>
    </dgm:pt>
    <dgm:pt modelId="{70F119D9-D076-B844-8505-9399D55E8275}">
      <dgm:prSet phldrT="[Text]"/>
      <dgm:spPr/>
      <dgm:t>
        <a:bodyPr/>
        <a:lstStyle/>
        <a:p>
          <a:pPr algn="just"/>
          <a:r>
            <a:rPr lang="en-US" dirty="0" smtClean="0"/>
            <a:t>Multi-dimensional forum to foster ASEAN maritime cooperation through dialogues, consultations policy-oriented studies and joint activities </a:t>
          </a:r>
          <a:endParaRPr lang="en-US" dirty="0"/>
        </a:p>
      </dgm:t>
    </dgm:pt>
    <dgm:pt modelId="{F6DD806C-AFB9-8147-84E9-B8F4DCCC4602}" type="parTrans" cxnId="{AD9A8322-6C1C-E54F-949C-E2614D247002}">
      <dgm:prSet/>
      <dgm:spPr/>
      <dgm:t>
        <a:bodyPr/>
        <a:lstStyle/>
        <a:p>
          <a:endParaRPr lang="en-US"/>
        </a:p>
      </dgm:t>
    </dgm:pt>
    <dgm:pt modelId="{2AC32D31-0634-5D47-A5B2-3F9248953556}" type="sibTrans" cxnId="{AD9A8322-6C1C-E54F-949C-E2614D247002}">
      <dgm:prSet/>
      <dgm:spPr/>
      <dgm:t>
        <a:bodyPr/>
        <a:lstStyle/>
        <a:p>
          <a:endParaRPr lang="en-US"/>
        </a:p>
      </dgm:t>
    </dgm:pt>
    <dgm:pt modelId="{174FA06A-B4B4-EF4D-9D4F-F59F67A935F2}">
      <dgm:prSet phldrT="[Text]" custT="1"/>
      <dgm:spPr/>
      <dgm:t>
        <a:bodyPr/>
        <a:lstStyle/>
        <a:p>
          <a:r>
            <a:rPr lang="en-US" sz="2400" dirty="0" smtClean="0">
              <a:solidFill>
                <a:schemeClr val="tx1"/>
              </a:solidFill>
            </a:rPr>
            <a:t>EAMF</a:t>
          </a:r>
          <a:endParaRPr lang="en-US" sz="2400" dirty="0">
            <a:solidFill>
              <a:schemeClr val="tx1"/>
            </a:solidFill>
          </a:endParaRPr>
        </a:p>
      </dgm:t>
    </dgm:pt>
    <dgm:pt modelId="{B87C9ABB-C683-6E4D-9D90-B2E0533B19DE}" type="parTrans" cxnId="{6A336B49-2D64-6244-8FFD-3F171C7A35BD}">
      <dgm:prSet/>
      <dgm:spPr/>
      <dgm:t>
        <a:bodyPr/>
        <a:lstStyle/>
        <a:p>
          <a:endParaRPr lang="en-US"/>
        </a:p>
      </dgm:t>
    </dgm:pt>
    <dgm:pt modelId="{6F3A34AC-974E-734D-B564-4C14464E2BB5}" type="sibTrans" cxnId="{6A336B49-2D64-6244-8FFD-3F171C7A35BD}">
      <dgm:prSet/>
      <dgm:spPr/>
      <dgm:t>
        <a:bodyPr/>
        <a:lstStyle/>
        <a:p>
          <a:endParaRPr lang="en-US"/>
        </a:p>
      </dgm:t>
    </dgm:pt>
    <dgm:pt modelId="{348D8D14-D798-A14D-8388-642DDEF20876}">
      <dgm:prSet phldrT="[Text]"/>
      <dgm:spPr/>
      <dgm:t>
        <a:bodyPr/>
        <a:lstStyle/>
        <a:p>
          <a:pPr algn="just"/>
          <a:r>
            <a:rPr lang="en-US" dirty="0" smtClean="0"/>
            <a:t>Expanded ASEAN Maritime Forum</a:t>
          </a:r>
          <a:endParaRPr lang="en-US" dirty="0"/>
        </a:p>
      </dgm:t>
    </dgm:pt>
    <dgm:pt modelId="{348CEAF0-0197-BA40-B0DA-187D88603109}" type="parTrans" cxnId="{32F580CB-0531-CB4E-A808-AB9A764C3AC0}">
      <dgm:prSet/>
      <dgm:spPr/>
      <dgm:t>
        <a:bodyPr/>
        <a:lstStyle/>
        <a:p>
          <a:endParaRPr lang="en-US"/>
        </a:p>
      </dgm:t>
    </dgm:pt>
    <dgm:pt modelId="{2A1B4F07-4AA9-AF46-9062-2E2099462762}" type="sibTrans" cxnId="{32F580CB-0531-CB4E-A808-AB9A764C3AC0}">
      <dgm:prSet/>
      <dgm:spPr/>
      <dgm:t>
        <a:bodyPr/>
        <a:lstStyle/>
        <a:p>
          <a:endParaRPr lang="en-US"/>
        </a:p>
      </dgm:t>
    </dgm:pt>
    <dgm:pt modelId="{82A739B8-55B2-D342-A3E9-10B8FC596196}">
      <dgm:prSet phldrT="[Text]"/>
      <dgm:spPr/>
      <dgm:t>
        <a:bodyPr/>
        <a:lstStyle/>
        <a:p>
          <a:pPr algn="just"/>
          <a:r>
            <a:rPr lang="en-US" dirty="0" smtClean="0"/>
            <a:t>First Track 1.5 mechanism on maritime issues with participation of ASEAN member states and major nations in the wider East Asia </a:t>
          </a:r>
          <a:r>
            <a:rPr lang="en-US" dirty="0" smtClean="0"/>
            <a:t>region</a:t>
          </a:r>
          <a:endParaRPr lang="en-US" dirty="0"/>
        </a:p>
      </dgm:t>
    </dgm:pt>
    <dgm:pt modelId="{E4903C63-8055-2D46-AD5A-70BC38208D53}" type="parTrans" cxnId="{AF11FF31-81F7-8046-B8A2-3EAB28E5C896}">
      <dgm:prSet/>
      <dgm:spPr/>
      <dgm:t>
        <a:bodyPr/>
        <a:lstStyle/>
        <a:p>
          <a:endParaRPr lang="en-US"/>
        </a:p>
      </dgm:t>
    </dgm:pt>
    <dgm:pt modelId="{5C470A13-86D7-2344-A1FC-6D453B2BB220}" type="sibTrans" cxnId="{AF11FF31-81F7-8046-B8A2-3EAB28E5C896}">
      <dgm:prSet/>
      <dgm:spPr/>
      <dgm:t>
        <a:bodyPr/>
        <a:lstStyle/>
        <a:p>
          <a:endParaRPr lang="en-US"/>
        </a:p>
      </dgm:t>
    </dgm:pt>
    <dgm:pt modelId="{9B2E4532-A1FC-F84D-BBCC-945952E81258}">
      <dgm:prSet phldrT="[Text]" custT="1"/>
      <dgm:spPr/>
      <dgm:t>
        <a:bodyPr/>
        <a:lstStyle/>
        <a:p>
          <a:r>
            <a:rPr lang="en-US" sz="2400" dirty="0" smtClean="0">
              <a:solidFill>
                <a:srgbClr val="000000"/>
              </a:solidFill>
            </a:rPr>
            <a:t>AMOSC</a:t>
          </a:r>
          <a:endParaRPr lang="en-US" sz="2400" dirty="0">
            <a:solidFill>
              <a:srgbClr val="000000"/>
            </a:solidFill>
          </a:endParaRPr>
        </a:p>
      </dgm:t>
    </dgm:pt>
    <dgm:pt modelId="{5E60D338-BD28-D84D-805B-59730FB3275C}" type="parTrans" cxnId="{53313E14-5EA5-1540-8894-73996F9AEDD1}">
      <dgm:prSet/>
      <dgm:spPr/>
      <dgm:t>
        <a:bodyPr/>
        <a:lstStyle/>
        <a:p>
          <a:endParaRPr lang="en-US"/>
        </a:p>
      </dgm:t>
    </dgm:pt>
    <dgm:pt modelId="{D16E02D9-6E72-8B40-974A-AB16EA401A0C}" type="sibTrans" cxnId="{53313E14-5EA5-1540-8894-73996F9AEDD1}">
      <dgm:prSet/>
      <dgm:spPr/>
      <dgm:t>
        <a:bodyPr/>
        <a:lstStyle/>
        <a:p>
          <a:endParaRPr lang="en-US"/>
        </a:p>
      </dgm:t>
    </dgm:pt>
    <dgm:pt modelId="{D3DDB65E-40A6-364E-9515-7299BFDB8A77}">
      <dgm:prSet phldrT="[Text]"/>
      <dgm:spPr/>
      <dgm:t>
        <a:bodyPr/>
        <a:lstStyle/>
        <a:p>
          <a:pPr algn="just"/>
          <a:r>
            <a:rPr lang="en-US" dirty="0" smtClean="0"/>
            <a:t>Asia Maritime Organization for Security and Cooperation</a:t>
          </a:r>
          <a:endParaRPr lang="en-US" dirty="0"/>
        </a:p>
      </dgm:t>
    </dgm:pt>
    <dgm:pt modelId="{B68A4604-C920-0F47-BF77-8D44261FACAF}" type="parTrans" cxnId="{3FB78436-AA36-3C4E-90AA-20D7C08DB453}">
      <dgm:prSet/>
      <dgm:spPr/>
      <dgm:t>
        <a:bodyPr/>
        <a:lstStyle/>
        <a:p>
          <a:endParaRPr lang="en-US"/>
        </a:p>
      </dgm:t>
    </dgm:pt>
    <dgm:pt modelId="{CF07F4AC-09C7-304D-84E7-AEDF40693F8C}" type="sibTrans" cxnId="{3FB78436-AA36-3C4E-90AA-20D7C08DB453}">
      <dgm:prSet/>
      <dgm:spPr/>
      <dgm:t>
        <a:bodyPr/>
        <a:lstStyle/>
        <a:p>
          <a:endParaRPr lang="en-US"/>
        </a:p>
      </dgm:t>
    </dgm:pt>
    <dgm:pt modelId="{D3F69E60-1ADC-2C44-81E6-B9229F5D21C2}">
      <dgm:prSet phldrT="[Text]"/>
      <dgm:spPr/>
      <dgm:t>
        <a:bodyPr/>
        <a:lstStyle/>
        <a:p>
          <a:pPr algn="just"/>
          <a:r>
            <a:rPr lang="en-US" dirty="0" smtClean="0"/>
            <a:t>central goal would be to prevent and manage existing maritime disputes between countries by enhancing domain awareness, improving capacity-building, and enacting confidence-building measures</a:t>
          </a:r>
          <a:endParaRPr lang="en-US" dirty="0"/>
        </a:p>
      </dgm:t>
    </dgm:pt>
    <dgm:pt modelId="{9DD0096C-CCC0-474C-8E4D-A01971897743}" type="parTrans" cxnId="{74E4F7A5-9CE0-F446-97F2-46385141F103}">
      <dgm:prSet/>
      <dgm:spPr/>
      <dgm:t>
        <a:bodyPr/>
        <a:lstStyle/>
        <a:p>
          <a:endParaRPr lang="en-US"/>
        </a:p>
      </dgm:t>
    </dgm:pt>
    <dgm:pt modelId="{3E7803E3-C860-2C46-A4B2-1446E792EFB1}" type="sibTrans" cxnId="{74E4F7A5-9CE0-F446-97F2-46385141F103}">
      <dgm:prSet/>
      <dgm:spPr/>
      <dgm:t>
        <a:bodyPr/>
        <a:lstStyle/>
        <a:p>
          <a:endParaRPr lang="en-US"/>
        </a:p>
      </dgm:t>
    </dgm:pt>
    <dgm:pt modelId="{9B61C497-3603-084F-9A67-38994B88DFD8}" type="pres">
      <dgm:prSet presAssocID="{F611D70F-1A95-F343-BB66-9DED6550956A}" presName="linearFlow" presStyleCnt="0">
        <dgm:presLayoutVars>
          <dgm:dir/>
          <dgm:animLvl val="lvl"/>
          <dgm:resizeHandles val="exact"/>
        </dgm:presLayoutVars>
      </dgm:prSet>
      <dgm:spPr/>
      <dgm:t>
        <a:bodyPr/>
        <a:lstStyle/>
        <a:p>
          <a:endParaRPr lang="en-US"/>
        </a:p>
      </dgm:t>
    </dgm:pt>
    <dgm:pt modelId="{E7DCAD76-DBD1-4E45-803A-D15C73E876A8}" type="pres">
      <dgm:prSet presAssocID="{46129A00-52EE-584D-909D-3C13402C4A65}" presName="composite" presStyleCnt="0"/>
      <dgm:spPr/>
    </dgm:pt>
    <dgm:pt modelId="{53894934-ACC8-4F48-9F7B-42532CFE821E}" type="pres">
      <dgm:prSet presAssocID="{46129A00-52EE-584D-909D-3C13402C4A65}" presName="parentText" presStyleLbl="alignNode1" presStyleIdx="0" presStyleCnt="3" custScaleX="129458" custLinFactNeighborX="1099">
        <dgm:presLayoutVars>
          <dgm:chMax val="1"/>
          <dgm:bulletEnabled val="1"/>
        </dgm:presLayoutVars>
      </dgm:prSet>
      <dgm:spPr/>
      <dgm:t>
        <a:bodyPr/>
        <a:lstStyle/>
        <a:p>
          <a:endParaRPr lang="en-US"/>
        </a:p>
      </dgm:t>
    </dgm:pt>
    <dgm:pt modelId="{EA4BF12B-7BC1-BF44-B834-1708FD4D7004}" type="pres">
      <dgm:prSet presAssocID="{46129A00-52EE-584D-909D-3C13402C4A65}" presName="descendantText" presStyleLbl="alignAcc1" presStyleIdx="0" presStyleCnt="3">
        <dgm:presLayoutVars>
          <dgm:bulletEnabled val="1"/>
        </dgm:presLayoutVars>
      </dgm:prSet>
      <dgm:spPr/>
      <dgm:t>
        <a:bodyPr/>
        <a:lstStyle/>
        <a:p>
          <a:endParaRPr lang="en-US"/>
        </a:p>
      </dgm:t>
    </dgm:pt>
    <dgm:pt modelId="{2EF884F9-BBB5-C84E-BBE5-D97BB7849F32}" type="pres">
      <dgm:prSet presAssocID="{5AFAD393-41DB-E748-BBC4-0DD26CDE43B7}" presName="sp" presStyleCnt="0"/>
      <dgm:spPr/>
    </dgm:pt>
    <dgm:pt modelId="{FD63FBA9-4892-BD41-BDC8-6B48E3DAB858}" type="pres">
      <dgm:prSet presAssocID="{174FA06A-B4B4-EF4D-9D4F-F59F67A935F2}" presName="composite" presStyleCnt="0"/>
      <dgm:spPr/>
    </dgm:pt>
    <dgm:pt modelId="{E8C665D1-1690-E347-BCB8-0940D599984C}" type="pres">
      <dgm:prSet presAssocID="{174FA06A-B4B4-EF4D-9D4F-F59F67A935F2}" presName="parentText" presStyleLbl="alignNode1" presStyleIdx="1" presStyleCnt="3" custScaleX="125359">
        <dgm:presLayoutVars>
          <dgm:chMax val="1"/>
          <dgm:bulletEnabled val="1"/>
        </dgm:presLayoutVars>
      </dgm:prSet>
      <dgm:spPr/>
      <dgm:t>
        <a:bodyPr/>
        <a:lstStyle/>
        <a:p>
          <a:endParaRPr lang="en-US"/>
        </a:p>
      </dgm:t>
    </dgm:pt>
    <dgm:pt modelId="{6C19271B-3D14-6E4B-A334-2AEE63F0D410}" type="pres">
      <dgm:prSet presAssocID="{174FA06A-B4B4-EF4D-9D4F-F59F67A935F2}" presName="descendantText" presStyleLbl="alignAcc1" presStyleIdx="1" presStyleCnt="3">
        <dgm:presLayoutVars>
          <dgm:bulletEnabled val="1"/>
        </dgm:presLayoutVars>
      </dgm:prSet>
      <dgm:spPr/>
      <dgm:t>
        <a:bodyPr/>
        <a:lstStyle/>
        <a:p>
          <a:endParaRPr lang="en-US"/>
        </a:p>
      </dgm:t>
    </dgm:pt>
    <dgm:pt modelId="{54F26AF0-AC67-F84C-9920-9D7578FE638A}" type="pres">
      <dgm:prSet presAssocID="{6F3A34AC-974E-734D-B564-4C14464E2BB5}" presName="sp" presStyleCnt="0"/>
      <dgm:spPr/>
    </dgm:pt>
    <dgm:pt modelId="{4C22D343-A762-8545-A7D8-9ADC9C2D55EF}" type="pres">
      <dgm:prSet presAssocID="{9B2E4532-A1FC-F84D-BBCC-945952E81258}" presName="composite" presStyleCnt="0"/>
      <dgm:spPr/>
    </dgm:pt>
    <dgm:pt modelId="{7FE29620-44D5-994B-A8AA-1E08AAA2A13B}" type="pres">
      <dgm:prSet presAssocID="{9B2E4532-A1FC-F84D-BBCC-945952E81258}" presName="parentText" presStyleLbl="alignNode1" presStyleIdx="2" presStyleCnt="3" custScaleX="131508">
        <dgm:presLayoutVars>
          <dgm:chMax val="1"/>
          <dgm:bulletEnabled val="1"/>
        </dgm:presLayoutVars>
      </dgm:prSet>
      <dgm:spPr/>
      <dgm:t>
        <a:bodyPr/>
        <a:lstStyle/>
        <a:p>
          <a:endParaRPr lang="en-US"/>
        </a:p>
      </dgm:t>
    </dgm:pt>
    <dgm:pt modelId="{23E4B3A6-9C4A-6D41-BFA3-92D14C656494}" type="pres">
      <dgm:prSet presAssocID="{9B2E4532-A1FC-F84D-BBCC-945952E81258}" presName="descendantText" presStyleLbl="alignAcc1" presStyleIdx="2" presStyleCnt="3">
        <dgm:presLayoutVars>
          <dgm:bulletEnabled val="1"/>
        </dgm:presLayoutVars>
      </dgm:prSet>
      <dgm:spPr/>
      <dgm:t>
        <a:bodyPr/>
        <a:lstStyle/>
        <a:p>
          <a:endParaRPr lang="en-US"/>
        </a:p>
      </dgm:t>
    </dgm:pt>
  </dgm:ptLst>
  <dgm:cxnLst>
    <dgm:cxn modelId="{01CC4E59-04D6-A14D-9AA6-CB5B987344F6}" type="presOf" srcId="{D3DDB65E-40A6-364E-9515-7299BFDB8A77}" destId="{23E4B3A6-9C4A-6D41-BFA3-92D14C656494}" srcOrd="0" destOrd="0" presId="urn:microsoft.com/office/officeart/2005/8/layout/chevron2"/>
    <dgm:cxn modelId="{AF11FF31-81F7-8046-B8A2-3EAB28E5C896}" srcId="{174FA06A-B4B4-EF4D-9D4F-F59F67A935F2}" destId="{82A739B8-55B2-D342-A3E9-10B8FC596196}" srcOrd="1" destOrd="0" parTransId="{E4903C63-8055-2D46-AD5A-70BC38208D53}" sibTransId="{5C470A13-86D7-2344-A1FC-6D453B2BB220}"/>
    <dgm:cxn modelId="{A56F16E9-27D4-E24F-B2FF-34C4CF962A21}" srcId="{46129A00-52EE-584D-909D-3C13402C4A65}" destId="{586F90B6-BF1E-164E-8640-2610F7747155}" srcOrd="0" destOrd="0" parTransId="{7D9280E8-53DA-9643-90A4-8366DC29EADD}" sibTransId="{98EF769D-A63D-C041-8E5A-A3F864756005}"/>
    <dgm:cxn modelId="{32F580CB-0531-CB4E-A808-AB9A764C3AC0}" srcId="{174FA06A-B4B4-EF4D-9D4F-F59F67A935F2}" destId="{348D8D14-D798-A14D-8388-642DDEF20876}" srcOrd="0" destOrd="0" parTransId="{348CEAF0-0197-BA40-B0DA-187D88603109}" sibTransId="{2A1B4F07-4AA9-AF46-9062-2E2099462762}"/>
    <dgm:cxn modelId="{DA5A3BB2-4856-5E40-8A07-9B78295CBFA0}" type="presOf" srcId="{F611D70F-1A95-F343-BB66-9DED6550956A}" destId="{9B61C497-3603-084F-9A67-38994B88DFD8}" srcOrd="0" destOrd="0" presId="urn:microsoft.com/office/officeart/2005/8/layout/chevron2"/>
    <dgm:cxn modelId="{FDA4700C-89DA-374A-B679-546F11C442B7}" type="presOf" srcId="{9B2E4532-A1FC-F84D-BBCC-945952E81258}" destId="{7FE29620-44D5-994B-A8AA-1E08AAA2A13B}" srcOrd="0" destOrd="0" presId="urn:microsoft.com/office/officeart/2005/8/layout/chevron2"/>
    <dgm:cxn modelId="{3FB78436-AA36-3C4E-90AA-20D7C08DB453}" srcId="{9B2E4532-A1FC-F84D-BBCC-945952E81258}" destId="{D3DDB65E-40A6-364E-9515-7299BFDB8A77}" srcOrd="0" destOrd="0" parTransId="{B68A4604-C920-0F47-BF77-8D44261FACAF}" sibTransId="{CF07F4AC-09C7-304D-84E7-AEDF40693F8C}"/>
    <dgm:cxn modelId="{53313E14-5EA5-1540-8894-73996F9AEDD1}" srcId="{F611D70F-1A95-F343-BB66-9DED6550956A}" destId="{9B2E4532-A1FC-F84D-BBCC-945952E81258}" srcOrd="2" destOrd="0" parTransId="{5E60D338-BD28-D84D-805B-59730FB3275C}" sibTransId="{D16E02D9-6E72-8B40-974A-AB16EA401A0C}"/>
    <dgm:cxn modelId="{4FBC6B03-36AB-BE46-A7C3-D616D2A12232}" type="presOf" srcId="{46129A00-52EE-584D-909D-3C13402C4A65}" destId="{53894934-ACC8-4F48-9F7B-42532CFE821E}" srcOrd="0" destOrd="0" presId="urn:microsoft.com/office/officeart/2005/8/layout/chevron2"/>
    <dgm:cxn modelId="{5DE768E4-2562-5546-BF55-08561C1D10E9}" type="presOf" srcId="{174FA06A-B4B4-EF4D-9D4F-F59F67A935F2}" destId="{E8C665D1-1690-E347-BCB8-0940D599984C}" srcOrd="0" destOrd="0" presId="urn:microsoft.com/office/officeart/2005/8/layout/chevron2"/>
    <dgm:cxn modelId="{74E4F7A5-9CE0-F446-97F2-46385141F103}" srcId="{9B2E4532-A1FC-F84D-BBCC-945952E81258}" destId="{D3F69E60-1ADC-2C44-81E6-B9229F5D21C2}" srcOrd="1" destOrd="0" parTransId="{9DD0096C-CCC0-474C-8E4D-A01971897743}" sibTransId="{3E7803E3-C860-2C46-A4B2-1446E792EFB1}"/>
    <dgm:cxn modelId="{6A336B49-2D64-6244-8FFD-3F171C7A35BD}" srcId="{F611D70F-1A95-F343-BB66-9DED6550956A}" destId="{174FA06A-B4B4-EF4D-9D4F-F59F67A935F2}" srcOrd="1" destOrd="0" parTransId="{B87C9ABB-C683-6E4D-9D90-B2E0533B19DE}" sibTransId="{6F3A34AC-974E-734D-B564-4C14464E2BB5}"/>
    <dgm:cxn modelId="{05F53E7B-B123-B84D-BF20-50ABD1AC08B6}" type="presOf" srcId="{586F90B6-BF1E-164E-8640-2610F7747155}" destId="{EA4BF12B-7BC1-BF44-B834-1708FD4D7004}" srcOrd="0" destOrd="0" presId="urn:microsoft.com/office/officeart/2005/8/layout/chevron2"/>
    <dgm:cxn modelId="{8E1B127B-BEF0-904A-9EC6-D2A639132471}" type="presOf" srcId="{82A739B8-55B2-D342-A3E9-10B8FC596196}" destId="{6C19271B-3D14-6E4B-A334-2AEE63F0D410}" srcOrd="0" destOrd="1" presId="urn:microsoft.com/office/officeart/2005/8/layout/chevron2"/>
    <dgm:cxn modelId="{B40F6D0C-276C-AF47-A0CC-ECE651D5F29D}" type="presOf" srcId="{70F119D9-D076-B844-8505-9399D55E8275}" destId="{EA4BF12B-7BC1-BF44-B834-1708FD4D7004}" srcOrd="0" destOrd="1" presId="urn:microsoft.com/office/officeart/2005/8/layout/chevron2"/>
    <dgm:cxn modelId="{C2A45D0F-FF6B-A649-A2C1-79BF7183C32B}" type="presOf" srcId="{348D8D14-D798-A14D-8388-642DDEF20876}" destId="{6C19271B-3D14-6E4B-A334-2AEE63F0D410}" srcOrd="0" destOrd="0" presId="urn:microsoft.com/office/officeart/2005/8/layout/chevron2"/>
    <dgm:cxn modelId="{59969E1B-59D1-A941-8CBE-08416D164029}" srcId="{F611D70F-1A95-F343-BB66-9DED6550956A}" destId="{46129A00-52EE-584D-909D-3C13402C4A65}" srcOrd="0" destOrd="0" parTransId="{FAA2DCC1-39E3-2E43-89DA-BBCBBBA10F22}" sibTransId="{5AFAD393-41DB-E748-BBC4-0DD26CDE43B7}"/>
    <dgm:cxn modelId="{AD9A8322-6C1C-E54F-949C-E2614D247002}" srcId="{46129A00-52EE-584D-909D-3C13402C4A65}" destId="{70F119D9-D076-B844-8505-9399D55E8275}" srcOrd="1" destOrd="0" parTransId="{F6DD806C-AFB9-8147-84E9-B8F4DCCC4602}" sibTransId="{2AC32D31-0634-5D47-A5B2-3F9248953556}"/>
    <dgm:cxn modelId="{A04C0D7B-AC1D-7D48-9F0E-8536777B624D}" type="presOf" srcId="{D3F69E60-1ADC-2C44-81E6-B9229F5D21C2}" destId="{23E4B3A6-9C4A-6D41-BFA3-92D14C656494}" srcOrd="0" destOrd="1" presId="urn:microsoft.com/office/officeart/2005/8/layout/chevron2"/>
    <dgm:cxn modelId="{20E817D4-FDB3-D34A-901D-B5A56AFB2B05}" type="presParOf" srcId="{9B61C497-3603-084F-9A67-38994B88DFD8}" destId="{E7DCAD76-DBD1-4E45-803A-D15C73E876A8}" srcOrd="0" destOrd="0" presId="urn:microsoft.com/office/officeart/2005/8/layout/chevron2"/>
    <dgm:cxn modelId="{C8BD3059-16FC-074A-971E-78D75E9FD6D2}" type="presParOf" srcId="{E7DCAD76-DBD1-4E45-803A-D15C73E876A8}" destId="{53894934-ACC8-4F48-9F7B-42532CFE821E}" srcOrd="0" destOrd="0" presId="urn:microsoft.com/office/officeart/2005/8/layout/chevron2"/>
    <dgm:cxn modelId="{9291FB6E-E895-E641-8C01-166F8FDFA2BD}" type="presParOf" srcId="{E7DCAD76-DBD1-4E45-803A-D15C73E876A8}" destId="{EA4BF12B-7BC1-BF44-B834-1708FD4D7004}" srcOrd="1" destOrd="0" presId="urn:microsoft.com/office/officeart/2005/8/layout/chevron2"/>
    <dgm:cxn modelId="{22D0D30C-090E-F44A-97FE-2596CD4C95D2}" type="presParOf" srcId="{9B61C497-3603-084F-9A67-38994B88DFD8}" destId="{2EF884F9-BBB5-C84E-BBE5-D97BB7849F32}" srcOrd="1" destOrd="0" presId="urn:microsoft.com/office/officeart/2005/8/layout/chevron2"/>
    <dgm:cxn modelId="{A31AE976-DD52-CF4D-87D4-9DD190C72B1A}" type="presParOf" srcId="{9B61C497-3603-084F-9A67-38994B88DFD8}" destId="{FD63FBA9-4892-BD41-BDC8-6B48E3DAB858}" srcOrd="2" destOrd="0" presId="urn:microsoft.com/office/officeart/2005/8/layout/chevron2"/>
    <dgm:cxn modelId="{F09453AE-54A9-6A4A-A959-FC8699E483D1}" type="presParOf" srcId="{FD63FBA9-4892-BD41-BDC8-6B48E3DAB858}" destId="{E8C665D1-1690-E347-BCB8-0940D599984C}" srcOrd="0" destOrd="0" presId="urn:microsoft.com/office/officeart/2005/8/layout/chevron2"/>
    <dgm:cxn modelId="{F159DD6D-B381-1C40-ADF6-468235D7B0D6}" type="presParOf" srcId="{FD63FBA9-4892-BD41-BDC8-6B48E3DAB858}" destId="{6C19271B-3D14-6E4B-A334-2AEE63F0D410}" srcOrd="1" destOrd="0" presId="urn:microsoft.com/office/officeart/2005/8/layout/chevron2"/>
    <dgm:cxn modelId="{BB29C48A-E651-EF40-9B3C-CA1A07DA9105}" type="presParOf" srcId="{9B61C497-3603-084F-9A67-38994B88DFD8}" destId="{54F26AF0-AC67-F84C-9920-9D7578FE638A}" srcOrd="3" destOrd="0" presId="urn:microsoft.com/office/officeart/2005/8/layout/chevron2"/>
    <dgm:cxn modelId="{F569600E-CD81-0D42-A0D2-1EB2805E4093}" type="presParOf" srcId="{9B61C497-3603-084F-9A67-38994B88DFD8}" destId="{4C22D343-A762-8545-A7D8-9ADC9C2D55EF}" srcOrd="4" destOrd="0" presId="urn:microsoft.com/office/officeart/2005/8/layout/chevron2"/>
    <dgm:cxn modelId="{EE003DB4-5520-2749-AF00-CF15AD252403}" type="presParOf" srcId="{4C22D343-A762-8545-A7D8-9ADC9C2D55EF}" destId="{7FE29620-44D5-994B-A8AA-1E08AAA2A13B}" srcOrd="0" destOrd="0" presId="urn:microsoft.com/office/officeart/2005/8/layout/chevron2"/>
    <dgm:cxn modelId="{6B1B3589-8D11-8F4C-8546-0CE44ECDD54F}" type="presParOf" srcId="{4C22D343-A762-8545-A7D8-9ADC9C2D55EF}" destId="{23E4B3A6-9C4A-6D41-BFA3-92D14C656494}" srcOrd="1" destOrd="0" presId="urn:microsoft.com/office/officeart/2005/8/layout/chevr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3894934-ACC8-4F48-9F7B-42532CFE821E}">
      <dsp:nvSpPr>
        <dsp:cNvPr id="0" name=""/>
        <dsp:cNvSpPr/>
      </dsp:nvSpPr>
      <dsp:spPr>
        <a:xfrm rot="5400000">
          <a:off x="-155701" y="81196"/>
          <a:ext cx="1650378" cy="1495583"/>
        </a:xfrm>
        <a:prstGeom prst="chevron">
          <a:avLst/>
        </a:prstGeom>
        <a:solidFill>
          <a:schemeClr val="accent2">
            <a:hueOff val="0"/>
            <a:satOff val="0"/>
            <a:lumOff val="0"/>
            <a:alphaOff val="0"/>
          </a:schemeClr>
        </a:solidFill>
        <a:ln w="9525" cap="flat" cmpd="sng" algn="ctr">
          <a:solidFill>
            <a:schemeClr val="accent2">
              <a:hueOff val="0"/>
              <a:satOff val="0"/>
              <a:lumOff val="0"/>
              <a:alphaOff val="0"/>
            </a:schemeClr>
          </a:solidFill>
          <a:prstDash val="solid"/>
        </a:ln>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accent2">
              <a:hueOff val="0"/>
              <a:satOff val="0"/>
              <a:lumOff val="0"/>
              <a:alphaOff val="0"/>
              <a:shade val="70000"/>
              <a:satMod val="105000"/>
            </a:schemeClr>
          </a:contourClr>
        </a:sp3d>
      </dsp:spPr>
      <dsp:style>
        <a:lnRef idx="1">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smtClean="0">
              <a:solidFill>
                <a:srgbClr val="000000"/>
              </a:solidFill>
            </a:rPr>
            <a:t>AMF</a:t>
          </a:r>
          <a:endParaRPr lang="en-US" sz="2400" kern="1200" dirty="0">
            <a:solidFill>
              <a:srgbClr val="000000"/>
            </a:solidFill>
          </a:endParaRPr>
        </a:p>
      </dsp:txBody>
      <dsp:txXfrm rot="5400000">
        <a:off x="-155701" y="81196"/>
        <a:ext cx="1650378" cy="1495583"/>
      </dsp:txXfrm>
    </dsp:sp>
    <dsp:sp modelId="{EA4BF12B-7BC1-BF44-B834-1708FD4D7004}">
      <dsp:nvSpPr>
        <dsp:cNvPr id="0" name=""/>
        <dsp:cNvSpPr/>
      </dsp:nvSpPr>
      <dsp:spPr>
        <a:xfrm rot="5400000">
          <a:off x="4471376" y="-3233153"/>
          <a:ext cx="1073310" cy="7547214"/>
        </a:xfrm>
        <a:prstGeom prst="round2Same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just" defTabSz="755650">
            <a:lnSpc>
              <a:spcPct val="90000"/>
            </a:lnSpc>
            <a:spcBef>
              <a:spcPct val="0"/>
            </a:spcBef>
            <a:spcAft>
              <a:spcPct val="15000"/>
            </a:spcAft>
            <a:buChar char="••"/>
          </a:pPr>
          <a:r>
            <a:rPr lang="en-US" sz="1700" kern="1200" dirty="0" smtClean="0"/>
            <a:t>ASEAN Maritime Forum</a:t>
          </a:r>
          <a:endParaRPr lang="en-US" sz="1700" kern="1200" dirty="0"/>
        </a:p>
        <a:p>
          <a:pPr marL="171450" lvl="1" indent="-171450" algn="just" defTabSz="755650">
            <a:lnSpc>
              <a:spcPct val="90000"/>
            </a:lnSpc>
            <a:spcBef>
              <a:spcPct val="0"/>
            </a:spcBef>
            <a:spcAft>
              <a:spcPct val="15000"/>
            </a:spcAft>
            <a:buChar char="••"/>
          </a:pPr>
          <a:r>
            <a:rPr lang="en-US" sz="1700" kern="1200" dirty="0" smtClean="0"/>
            <a:t>Multi-dimensional forum to foster ASEAN maritime cooperation through dialogues, consultations policy-oriented studies and joint activities </a:t>
          </a:r>
          <a:endParaRPr lang="en-US" sz="1700" kern="1200" dirty="0"/>
        </a:p>
      </dsp:txBody>
      <dsp:txXfrm rot="5400000">
        <a:off x="4471376" y="-3233153"/>
        <a:ext cx="1073310" cy="7547214"/>
      </dsp:txXfrm>
    </dsp:sp>
    <dsp:sp modelId="{E8C665D1-1690-E347-BCB8-0940D599984C}">
      <dsp:nvSpPr>
        <dsp:cNvPr id="0" name=""/>
        <dsp:cNvSpPr/>
      </dsp:nvSpPr>
      <dsp:spPr>
        <a:xfrm rot="5400000">
          <a:off x="-192075" y="1561885"/>
          <a:ext cx="1650378" cy="1448228"/>
        </a:xfrm>
        <a:prstGeom prst="chevron">
          <a:avLst/>
        </a:prstGeom>
        <a:solidFill>
          <a:schemeClr val="accent3">
            <a:hueOff val="0"/>
            <a:satOff val="0"/>
            <a:lumOff val="0"/>
            <a:alphaOff val="0"/>
          </a:schemeClr>
        </a:solidFill>
        <a:ln w="9525" cap="flat" cmpd="sng" algn="ctr">
          <a:solidFill>
            <a:schemeClr val="accent3">
              <a:hueOff val="0"/>
              <a:satOff val="0"/>
              <a:lumOff val="0"/>
              <a:alphaOff val="0"/>
            </a:schemeClr>
          </a:solidFill>
          <a:prstDash val="solid"/>
        </a:ln>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accent3">
              <a:hueOff val="0"/>
              <a:satOff val="0"/>
              <a:lumOff val="0"/>
              <a:alphaOff val="0"/>
              <a:shade val="70000"/>
              <a:satMod val="105000"/>
            </a:schemeClr>
          </a:contourClr>
        </a:sp3d>
      </dsp:spPr>
      <dsp:style>
        <a:lnRef idx="1">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smtClean="0">
              <a:solidFill>
                <a:schemeClr val="tx1"/>
              </a:solidFill>
            </a:rPr>
            <a:t>EAMF</a:t>
          </a:r>
          <a:endParaRPr lang="en-US" sz="2400" kern="1200" dirty="0">
            <a:solidFill>
              <a:schemeClr val="tx1"/>
            </a:solidFill>
          </a:endParaRPr>
        </a:p>
      </dsp:txBody>
      <dsp:txXfrm rot="5400000">
        <a:off x="-192075" y="1561885"/>
        <a:ext cx="1650378" cy="1448228"/>
      </dsp:txXfrm>
    </dsp:sp>
    <dsp:sp modelId="{6C19271B-3D14-6E4B-A334-2AEE63F0D410}">
      <dsp:nvSpPr>
        <dsp:cNvPr id="0" name=""/>
        <dsp:cNvSpPr/>
      </dsp:nvSpPr>
      <dsp:spPr>
        <a:xfrm rot="5400000">
          <a:off x="4447981" y="-1776423"/>
          <a:ext cx="1072746" cy="7547214"/>
        </a:xfrm>
        <a:prstGeom prst="round2SameRect">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just" defTabSz="755650">
            <a:lnSpc>
              <a:spcPct val="90000"/>
            </a:lnSpc>
            <a:spcBef>
              <a:spcPct val="0"/>
            </a:spcBef>
            <a:spcAft>
              <a:spcPct val="15000"/>
            </a:spcAft>
            <a:buChar char="••"/>
          </a:pPr>
          <a:r>
            <a:rPr lang="en-US" sz="1700" kern="1200" dirty="0" smtClean="0"/>
            <a:t>Expanded ASEAN Maritime Forum</a:t>
          </a:r>
          <a:endParaRPr lang="en-US" sz="1700" kern="1200" dirty="0"/>
        </a:p>
        <a:p>
          <a:pPr marL="171450" lvl="1" indent="-171450" algn="just" defTabSz="755650">
            <a:lnSpc>
              <a:spcPct val="90000"/>
            </a:lnSpc>
            <a:spcBef>
              <a:spcPct val="0"/>
            </a:spcBef>
            <a:spcAft>
              <a:spcPct val="15000"/>
            </a:spcAft>
            <a:buChar char="••"/>
          </a:pPr>
          <a:r>
            <a:rPr lang="en-US" sz="1700" kern="1200" dirty="0" smtClean="0"/>
            <a:t>First Track 1.5 mechanism on maritime issues with participation of ASEAN member states and major nations in the wider East Asia </a:t>
          </a:r>
          <a:r>
            <a:rPr lang="en-US" sz="1700" kern="1200" dirty="0" smtClean="0"/>
            <a:t>region</a:t>
          </a:r>
          <a:endParaRPr lang="en-US" sz="1700" kern="1200" dirty="0"/>
        </a:p>
      </dsp:txBody>
      <dsp:txXfrm rot="5400000">
        <a:off x="4447981" y="-1776423"/>
        <a:ext cx="1072746" cy="7547214"/>
      </dsp:txXfrm>
    </dsp:sp>
    <dsp:sp modelId="{7FE29620-44D5-994B-A8AA-1E08AAA2A13B}">
      <dsp:nvSpPr>
        <dsp:cNvPr id="0" name=""/>
        <dsp:cNvSpPr/>
      </dsp:nvSpPr>
      <dsp:spPr>
        <a:xfrm rot="5400000">
          <a:off x="-156556" y="2983378"/>
          <a:ext cx="1650378" cy="1519266"/>
        </a:xfrm>
        <a:prstGeom prst="chevron">
          <a:avLst/>
        </a:prstGeom>
        <a:solidFill>
          <a:schemeClr val="accent4">
            <a:hueOff val="0"/>
            <a:satOff val="0"/>
            <a:lumOff val="0"/>
            <a:alphaOff val="0"/>
          </a:schemeClr>
        </a:solidFill>
        <a:ln w="9525" cap="flat" cmpd="sng" algn="ctr">
          <a:solidFill>
            <a:schemeClr val="accent4">
              <a:hueOff val="0"/>
              <a:satOff val="0"/>
              <a:lumOff val="0"/>
              <a:alphaOff val="0"/>
            </a:schemeClr>
          </a:solidFill>
          <a:prstDash val="solid"/>
        </a:ln>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accent4">
              <a:hueOff val="0"/>
              <a:satOff val="0"/>
              <a:lumOff val="0"/>
              <a:alphaOff val="0"/>
              <a:shade val="70000"/>
              <a:satMod val="105000"/>
            </a:schemeClr>
          </a:contourClr>
        </a:sp3d>
      </dsp:spPr>
      <dsp:style>
        <a:lnRef idx="1">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smtClean="0">
              <a:solidFill>
                <a:srgbClr val="000000"/>
              </a:solidFill>
            </a:rPr>
            <a:t>AMOSC</a:t>
          </a:r>
          <a:endParaRPr lang="en-US" sz="2400" kern="1200" dirty="0">
            <a:solidFill>
              <a:srgbClr val="000000"/>
            </a:solidFill>
          </a:endParaRPr>
        </a:p>
      </dsp:txBody>
      <dsp:txXfrm rot="5400000">
        <a:off x="-156556" y="2983378"/>
        <a:ext cx="1650378" cy="1519266"/>
      </dsp:txXfrm>
    </dsp:sp>
    <dsp:sp modelId="{23E4B3A6-9C4A-6D41-BFA3-92D14C656494}">
      <dsp:nvSpPr>
        <dsp:cNvPr id="0" name=""/>
        <dsp:cNvSpPr/>
      </dsp:nvSpPr>
      <dsp:spPr>
        <a:xfrm rot="5400000">
          <a:off x="4483499" y="-319412"/>
          <a:ext cx="1072746" cy="7547214"/>
        </a:xfrm>
        <a:prstGeom prst="round2SameRect">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just" defTabSz="755650">
            <a:lnSpc>
              <a:spcPct val="90000"/>
            </a:lnSpc>
            <a:spcBef>
              <a:spcPct val="0"/>
            </a:spcBef>
            <a:spcAft>
              <a:spcPct val="15000"/>
            </a:spcAft>
            <a:buChar char="••"/>
          </a:pPr>
          <a:r>
            <a:rPr lang="en-US" sz="1700" kern="1200" dirty="0" smtClean="0"/>
            <a:t>Asia Maritime Organization for Security and Cooperation</a:t>
          </a:r>
          <a:endParaRPr lang="en-US" sz="1700" kern="1200" dirty="0"/>
        </a:p>
        <a:p>
          <a:pPr marL="171450" lvl="1" indent="-171450" algn="just" defTabSz="755650">
            <a:lnSpc>
              <a:spcPct val="90000"/>
            </a:lnSpc>
            <a:spcBef>
              <a:spcPct val="0"/>
            </a:spcBef>
            <a:spcAft>
              <a:spcPct val="15000"/>
            </a:spcAft>
            <a:buChar char="••"/>
          </a:pPr>
          <a:r>
            <a:rPr lang="en-US" sz="1700" kern="1200" dirty="0" smtClean="0"/>
            <a:t>central goal would be to prevent and manage existing maritime disputes between countries by enhancing domain awareness, improving capacity-building, and enacting confidence-building measures</a:t>
          </a:r>
          <a:endParaRPr lang="en-US" sz="1700" kern="1200" dirty="0"/>
        </a:p>
      </dsp:txBody>
      <dsp:txXfrm rot="5400000">
        <a:off x="4483499" y="-319412"/>
        <a:ext cx="1072746" cy="7547214"/>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Click to edit Master subtitle style</a:t>
            </a:r>
            <a:endParaRPr kumimoji="0" lang="en-US"/>
          </a:p>
        </p:txBody>
      </p:sp>
      <p:sp>
        <p:nvSpPr>
          <p:cNvPr id="28" name="Date Placeholder 27"/>
          <p:cNvSpPr>
            <a:spLocks noGrp="1"/>
          </p:cNvSpPr>
          <p:nvPr>
            <p:ph type="dt" sz="half" idx="10"/>
          </p:nvPr>
        </p:nvSpPr>
        <p:spPr/>
        <p:txBody>
          <a:bodyPr/>
          <a:lstStyle/>
          <a:p>
            <a:fld id="{2222DCA9-0508-F04B-AFE9-3617AD497002}" type="datetimeFigureOut">
              <a:rPr lang="en-US" smtClean="0"/>
              <a:pPr/>
              <a:t>4/16/2015</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DC2E2391-22F4-F54E-8EF7-C2DB2E16A011}" type="slidenum">
              <a:rPr lang="en-US" smtClean="0"/>
              <a:pPr/>
              <a:t>‹N›</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it-IT"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it-IT"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it-IT" smtClean="0"/>
              <a:t>Click to edit Master text styles</a:t>
            </a:r>
          </a:p>
          <a:p>
            <a:pPr lvl="1" eaLnBrk="1" latinLnBrk="0" hangingPunct="1"/>
            <a:r>
              <a:rPr lang="it-IT" smtClean="0"/>
              <a:t>Second level</a:t>
            </a:r>
          </a:p>
          <a:p>
            <a:pPr lvl="2" eaLnBrk="1" latinLnBrk="0" hangingPunct="1"/>
            <a:r>
              <a:rPr lang="it-IT" smtClean="0"/>
              <a:t>Third level</a:t>
            </a:r>
          </a:p>
          <a:p>
            <a:pPr lvl="3" eaLnBrk="1" latinLnBrk="0" hangingPunct="1"/>
            <a:r>
              <a:rPr lang="it-IT" smtClean="0"/>
              <a:t>Fourth level</a:t>
            </a:r>
          </a:p>
          <a:p>
            <a:pPr lvl="4" eaLnBrk="1" latinLnBrk="0" hangingPunct="1"/>
            <a:r>
              <a:rPr lang="it-IT" smtClean="0"/>
              <a:t>Fifth level</a:t>
            </a:r>
            <a:endParaRPr kumimoji="0" lang="en-US"/>
          </a:p>
        </p:txBody>
      </p:sp>
      <p:sp>
        <p:nvSpPr>
          <p:cNvPr id="4" name="Date Placeholder 3"/>
          <p:cNvSpPr>
            <a:spLocks noGrp="1"/>
          </p:cNvSpPr>
          <p:nvPr>
            <p:ph type="dt" sz="half" idx="10"/>
          </p:nvPr>
        </p:nvSpPr>
        <p:spPr/>
        <p:txBody>
          <a:bodyPr/>
          <a:lstStyle/>
          <a:p>
            <a:fld id="{2222DCA9-0508-F04B-AFE9-3617AD497002}" type="datetimeFigureOut">
              <a:rPr lang="en-US" smtClean="0"/>
              <a:pPr/>
              <a:t>4/16/2015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2E2391-22F4-F54E-8EF7-C2DB2E16A011}" type="slidenum">
              <a:rPr lang="en-US" smtClean="0"/>
              <a:pPr/>
              <a:t>‹N›</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DC2E2391-22F4-F54E-8EF7-C2DB2E16A011}" type="slidenum">
              <a:rPr lang="en-US" smtClean="0"/>
              <a:pPr/>
              <a:t>‹N›</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it-IT" smtClean="0"/>
              <a:t>Click to edit Master text styles</a:t>
            </a:r>
          </a:p>
          <a:p>
            <a:pPr lvl="1" eaLnBrk="1" latinLnBrk="0" hangingPunct="1"/>
            <a:r>
              <a:rPr lang="it-IT" smtClean="0"/>
              <a:t>Second level</a:t>
            </a:r>
          </a:p>
          <a:p>
            <a:pPr lvl="2" eaLnBrk="1" latinLnBrk="0" hangingPunct="1"/>
            <a:r>
              <a:rPr lang="it-IT" smtClean="0"/>
              <a:t>Third level</a:t>
            </a:r>
          </a:p>
          <a:p>
            <a:pPr lvl="3" eaLnBrk="1" latinLnBrk="0" hangingPunct="1"/>
            <a:r>
              <a:rPr lang="it-IT" smtClean="0"/>
              <a:t>Fourth level</a:t>
            </a:r>
          </a:p>
          <a:p>
            <a:pPr lvl="4" eaLnBrk="1" latinLnBrk="0" hangingPunct="1"/>
            <a:r>
              <a:rPr lang="it-IT" smtClean="0"/>
              <a:t>Fifth level</a:t>
            </a:r>
            <a:endParaRPr kumimoji="0" lang="en-US"/>
          </a:p>
        </p:txBody>
      </p:sp>
      <p:sp>
        <p:nvSpPr>
          <p:cNvPr id="4" name="Date Placeholder 3"/>
          <p:cNvSpPr>
            <a:spLocks noGrp="1"/>
          </p:cNvSpPr>
          <p:nvPr>
            <p:ph type="dt" sz="half" idx="10"/>
          </p:nvPr>
        </p:nvSpPr>
        <p:spPr/>
        <p:txBody>
          <a:bodyPr/>
          <a:lstStyle/>
          <a:p>
            <a:fld id="{2222DCA9-0508-F04B-AFE9-3617AD497002}" type="datetimeFigureOut">
              <a:rPr lang="en-US" smtClean="0"/>
              <a:pPr/>
              <a:t>4/16/2015</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it-IT"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it-IT" smtClean="0"/>
              <a:t>Click to edit Master title style</a:t>
            </a:r>
            <a:endParaRPr kumimoji="0" lang="en-US"/>
          </a:p>
        </p:txBody>
      </p:sp>
      <p:sp>
        <p:nvSpPr>
          <p:cNvPr id="4" name="Date Placeholder 3"/>
          <p:cNvSpPr>
            <a:spLocks noGrp="1"/>
          </p:cNvSpPr>
          <p:nvPr>
            <p:ph type="dt" sz="half" idx="10"/>
          </p:nvPr>
        </p:nvSpPr>
        <p:spPr/>
        <p:txBody>
          <a:bodyPr/>
          <a:lstStyle/>
          <a:p>
            <a:fld id="{2222DCA9-0508-F04B-AFE9-3617AD497002}" type="datetimeFigureOut">
              <a:rPr lang="en-US" smtClean="0"/>
              <a:pPr/>
              <a:t>4/16/2015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DC2E2391-22F4-F54E-8EF7-C2DB2E16A011}" type="slidenum">
              <a:rPr lang="en-US" smtClean="0"/>
              <a:pPr/>
              <a:t>‹N›</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it-IT" smtClean="0"/>
              <a:t>Click to edit Master text styles</a:t>
            </a:r>
          </a:p>
          <a:p>
            <a:pPr lvl="1" eaLnBrk="1" latinLnBrk="0" hangingPunct="1"/>
            <a:r>
              <a:rPr lang="it-IT" smtClean="0"/>
              <a:t>Second level</a:t>
            </a:r>
          </a:p>
          <a:p>
            <a:pPr lvl="2" eaLnBrk="1" latinLnBrk="0" hangingPunct="1"/>
            <a:r>
              <a:rPr lang="it-IT" smtClean="0"/>
              <a:t>Third level</a:t>
            </a:r>
          </a:p>
          <a:p>
            <a:pPr lvl="3" eaLnBrk="1" latinLnBrk="0" hangingPunct="1"/>
            <a:r>
              <a:rPr lang="it-IT" smtClean="0"/>
              <a:t>Fourth level</a:t>
            </a:r>
          </a:p>
          <a:p>
            <a:pPr lvl="4" eaLnBrk="1" latinLnBrk="0" hangingPunct="1"/>
            <a:r>
              <a:rPr lang="it-IT"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2222DCA9-0508-F04B-AFE9-3617AD497002}" type="datetimeFigureOut">
              <a:rPr lang="en-US" smtClean="0"/>
              <a:pPr/>
              <a:t>4/16/2015</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DC2E2391-22F4-F54E-8EF7-C2DB2E16A011}" type="slidenum">
              <a:rPr lang="en-US" smtClean="0"/>
              <a:pPr/>
              <a:t>‹N›</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it-IT"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it-IT"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2222DCA9-0508-F04B-AFE9-3617AD497002}" type="datetimeFigureOut">
              <a:rPr lang="en-US" smtClean="0"/>
              <a:pPr/>
              <a:t>4/16/2015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2E2391-22F4-F54E-8EF7-C2DB2E16A011}" type="slidenum">
              <a:rPr lang="en-US" smtClean="0"/>
              <a:pPr/>
              <a:t>‹N›</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it-IT" smtClean="0"/>
              <a:t>Click to edit Master text styles</a:t>
            </a:r>
          </a:p>
          <a:p>
            <a:pPr lvl="1" eaLnBrk="1" latinLnBrk="0" hangingPunct="1"/>
            <a:r>
              <a:rPr lang="it-IT" smtClean="0"/>
              <a:t>Second level</a:t>
            </a:r>
          </a:p>
          <a:p>
            <a:pPr lvl="2" eaLnBrk="1" latinLnBrk="0" hangingPunct="1"/>
            <a:r>
              <a:rPr lang="it-IT" smtClean="0"/>
              <a:t>Third level</a:t>
            </a:r>
          </a:p>
          <a:p>
            <a:pPr lvl="3" eaLnBrk="1" latinLnBrk="0" hangingPunct="1"/>
            <a:r>
              <a:rPr lang="it-IT" smtClean="0"/>
              <a:t>Fourth level</a:t>
            </a:r>
          </a:p>
          <a:p>
            <a:pPr lvl="4" eaLnBrk="1" latinLnBrk="0" hangingPunct="1"/>
            <a:r>
              <a:rPr lang="it-IT"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it-IT" smtClean="0"/>
              <a:t>Click to edit Master text styles</a:t>
            </a:r>
          </a:p>
          <a:p>
            <a:pPr lvl="1" eaLnBrk="1" latinLnBrk="0" hangingPunct="1"/>
            <a:r>
              <a:rPr lang="it-IT" smtClean="0"/>
              <a:t>Second level</a:t>
            </a:r>
          </a:p>
          <a:p>
            <a:pPr lvl="2" eaLnBrk="1" latinLnBrk="0" hangingPunct="1"/>
            <a:r>
              <a:rPr lang="it-IT" smtClean="0"/>
              <a:t>Third level</a:t>
            </a:r>
          </a:p>
          <a:p>
            <a:pPr lvl="3" eaLnBrk="1" latinLnBrk="0" hangingPunct="1"/>
            <a:r>
              <a:rPr lang="it-IT" smtClean="0"/>
              <a:t>Fourth level</a:t>
            </a:r>
          </a:p>
          <a:p>
            <a:pPr lvl="4" eaLnBrk="1" latinLnBrk="0" hangingPunct="1"/>
            <a:r>
              <a:rPr lang="it-IT"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Click to edit Master text styles</a:t>
            </a:r>
          </a:p>
        </p:txBody>
      </p:sp>
      <p:sp>
        <p:nvSpPr>
          <p:cNvPr id="7" name="Date Placeholder 6"/>
          <p:cNvSpPr>
            <a:spLocks noGrp="1"/>
          </p:cNvSpPr>
          <p:nvPr>
            <p:ph type="dt" sz="half" idx="10"/>
          </p:nvPr>
        </p:nvSpPr>
        <p:spPr/>
        <p:txBody>
          <a:bodyPr/>
          <a:lstStyle/>
          <a:p>
            <a:fld id="{2222DCA9-0508-F04B-AFE9-3617AD497002}" type="datetimeFigureOut">
              <a:rPr lang="en-US" smtClean="0"/>
              <a:pPr/>
              <a:t>4/16/2015</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it-IT" smtClean="0"/>
              <a:t>Click to edit Master text styles</a:t>
            </a:r>
          </a:p>
          <a:p>
            <a:pPr lvl="1" eaLnBrk="1" latinLnBrk="0" hangingPunct="1"/>
            <a:r>
              <a:rPr lang="it-IT" smtClean="0"/>
              <a:t>Second level</a:t>
            </a:r>
          </a:p>
          <a:p>
            <a:pPr lvl="2" eaLnBrk="1" latinLnBrk="0" hangingPunct="1"/>
            <a:r>
              <a:rPr lang="it-IT" smtClean="0"/>
              <a:t>Third level</a:t>
            </a:r>
          </a:p>
          <a:p>
            <a:pPr lvl="3" eaLnBrk="1" latinLnBrk="0" hangingPunct="1"/>
            <a:r>
              <a:rPr lang="it-IT" smtClean="0"/>
              <a:t>Fourth level</a:t>
            </a:r>
          </a:p>
          <a:p>
            <a:pPr lvl="4" eaLnBrk="1" latinLnBrk="0" hangingPunct="1"/>
            <a:r>
              <a:rPr lang="it-IT"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it-IT" smtClean="0"/>
              <a:t>Click to edit Master text styles</a:t>
            </a:r>
          </a:p>
          <a:p>
            <a:pPr lvl="1" eaLnBrk="1" latinLnBrk="0" hangingPunct="1"/>
            <a:r>
              <a:rPr lang="it-IT" smtClean="0"/>
              <a:t>Second level</a:t>
            </a:r>
          </a:p>
          <a:p>
            <a:pPr lvl="2" eaLnBrk="1" latinLnBrk="0" hangingPunct="1"/>
            <a:r>
              <a:rPr lang="it-IT" smtClean="0"/>
              <a:t>Third level</a:t>
            </a:r>
          </a:p>
          <a:p>
            <a:pPr lvl="3" eaLnBrk="1" latinLnBrk="0" hangingPunct="1"/>
            <a:r>
              <a:rPr lang="it-IT" smtClean="0"/>
              <a:t>Fourth level</a:t>
            </a:r>
          </a:p>
          <a:p>
            <a:pPr lvl="4" eaLnBrk="1" latinLnBrk="0" hangingPunct="1"/>
            <a:r>
              <a:rPr lang="it-IT"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DC2E2391-22F4-F54E-8EF7-C2DB2E16A011}" type="slidenum">
              <a:rPr lang="en-US" smtClean="0"/>
              <a:pPr/>
              <a:t>‹N›</a:t>
            </a:fld>
            <a:endParaRPr lang="en-US"/>
          </a:p>
        </p:txBody>
      </p:sp>
      <p:sp>
        <p:nvSpPr>
          <p:cNvPr id="23" name="Title 22"/>
          <p:cNvSpPr>
            <a:spLocks noGrp="1"/>
          </p:cNvSpPr>
          <p:nvPr>
            <p:ph type="title"/>
          </p:nvPr>
        </p:nvSpPr>
        <p:spPr/>
        <p:txBody>
          <a:bodyPr rtlCol="0" anchor="b" anchorCtr="0"/>
          <a:lstStyle/>
          <a:p>
            <a:r>
              <a:rPr kumimoji="0" lang="it-IT"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it-IT" smtClean="0"/>
              <a:t>Click to edit Master title style</a:t>
            </a:r>
            <a:endParaRPr kumimoji="0" lang="en-US"/>
          </a:p>
        </p:txBody>
      </p:sp>
      <p:sp>
        <p:nvSpPr>
          <p:cNvPr id="3" name="Date Placeholder 2"/>
          <p:cNvSpPr>
            <a:spLocks noGrp="1"/>
          </p:cNvSpPr>
          <p:nvPr>
            <p:ph type="dt" sz="half" idx="10"/>
          </p:nvPr>
        </p:nvSpPr>
        <p:spPr/>
        <p:txBody>
          <a:bodyPr/>
          <a:lstStyle/>
          <a:p>
            <a:fld id="{2222DCA9-0508-F04B-AFE9-3617AD497002}" type="datetimeFigureOut">
              <a:rPr lang="en-US" smtClean="0"/>
              <a:pPr/>
              <a:t>4/16/2015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DC2E2391-22F4-F54E-8EF7-C2DB2E16A011}"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2222DCA9-0508-F04B-AFE9-3617AD497002}" type="datetimeFigureOut">
              <a:rPr lang="en-US" smtClean="0"/>
              <a:pPr/>
              <a:t>4/16/2015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DC2E2391-22F4-F54E-8EF7-C2DB2E16A011}" type="slidenum">
              <a:rPr lang="en-US" smtClean="0"/>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it-IT"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it-IT"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it-IT" smtClean="0"/>
              <a:t>Click to edit Master text styles</a:t>
            </a:r>
          </a:p>
          <a:p>
            <a:pPr lvl="1" eaLnBrk="1" latinLnBrk="0" hangingPunct="1"/>
            <a:r>
              <a:rPr lang="it-IT" smtClean="0"/>
              <a:t>Second level</a:t>
            </a:r>
          </a:p>
          <a:p>
            <a:pPr lvl="2" eaLnBrk="1" latinLnBrk="0" hangingPunct="1"/>
            <a:r>
              <a:rPr lang="it-IT" smtClean="0"/>
              <a:t>Third level</a:t>
            </a:r>
          </a:p>
          <a:p>
            <a:pPr lvl="3" eaLnBrk="1" latinLnBrk="0" hangingPunct="1"/>
            <a:r>
              <a:rPr lang="it-IT" smtClean="0"/>
              <a:t>Fourth level</a:t>
            </a:r>
          </a:p>
          <a:p>
            <a:pPr lvl="4" eaLnBrk="1" latinLnBrk="0" hangingPunct="1"/>
            <a:r>
              <a:rPr lang="it-IT"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DC2E2391-22F4-F54E-8EF7-C2DB2E16A011}" type="slidenum">
              <a:rPr lang="en-US" smtClean="0"/>
              <a:pPr/>
              <a:t>‹N›</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2222DCA9-0508-F04B-AFE9-3617AD497002}" type="datetimeFigureOut">
              <a:rPr lang="en-US" smtClean="0"/>
              <a:pPr/>
              <a:t>4/16/2015</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DC2E2391-22F4-F54E-8EF7-C2DB2E16A011}" type="slidenum">
              <a:rPr lang="en-US" smtClean="0"/>
              <a:pPr/>
              <a:t>‹N›</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it-IT"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it-IT" smtClean="0"/>
              <a:t>Drag picture to placeholder or click icon to add</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it-IT"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2222DCA9-0508-F04B-AFE9-3617AD497002}" type="datetimeFigureOut">
              <a:rPr lang="en-US" smtClean="0"/>
              <a:pPr/>
              <a:t>4/16/2015</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2222DCA9-0508-F04B-AFE9-3617AD497002}" type="datetimeFigureOut">
              <a:rPr lang="en-US" smtClean="0"/>
              <a:pPr/>
              <a:t>4/16/2015</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DC2E2391-22F4-F54E-8EF7-C2DB2E16A011}" type="slidenum">
              <a:rPr lang="en-US" smtClean="0"/>
              <a:pPr/>
              <a:t>‹N›</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it-IT"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it-IT" smtClean="0"/>
              <a:t>Click to edit Master text styles</a:t>
            </a:r>
          </a:p>
          <a:p>
            <a:pPr lvl="1" eaLnBrk="1" latinLnBrk="0" hangingPunct="1"/>
            <a:r>
              <a:rPr kumimoji="0" lang="it-IT" smtClean="0"/>
              <a:t>Second level</a:t>
            </a:r>
          </a:p>
          <a:p>
            <a:pPr lvl="2" eaLnBrk="1" latinLnBrk="0" hangingPunct="1"/>
            <a:r>
              <a:rPr kumimoji="0" lang="it-IT" smtClean="0"/>
              <a:t>Third level</a:t>
            </a:r>
          </a:p>
          <a:p>
            <a:pPr lvl="3" eaLnBrk="1" latinLnBrk="0" hangingPunct="1"/>
            <a:r>
              <a:rPr kumimoji="0" lang="it-IT" smtClean="0"/>
              <a:t>Fourth level</a:t>
            </a:r>
          </a:p>
          <a:p>
            <a:pPr lvl="4" eaLnBrk="1" latinLnBrk="0" hangingPunct="1"/>
            <a:r>
              <a:rPr kumimoji="0" lang="it-IT"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52195" y="2819399"/>
            <a:ext cx="8034433" cy="3034233"/>
          </a:xfrm>
        </p:spPr>
        <p:txBody>
          <a:bodyPr>
            <a:normAutofit/>
          </a:bodyPr>
          <a:lstStyle/>
          <a:p>
            <a:r>
              <a:rPr lang="en-US" dirty="0" smtClean="0">
                <a:solidFill>
                  <a:schemeClr val="tx1"/>
                </a:solidFill>
                <a:cs typeface="Arial Narrow"/>
              </a:rPr>
              <a:t>Silvia </a:t>
            </a:r>
            <a:r>
              <a:rPr lang="en-US" dirty="0" err="1" smtClean="0">
                <a:solidFill>
                  <a:schemeClr val="tx1"/>
                </a:solidFill>
                <a:cs typeface="Arial Narrow"/>
              </a:rPr>
              <a:t>menegazzi</a:t>
            </a:r>
            <a:r>
              <a:rPr lang="en-US" dirty="0" smtClean="0">
                <a:solidFill>
                  <a:schemeClr val="tx1"/>
                </a:solidFill>
                <a:cs typeface="Arial Narrow"/>
              </a:rPr>
              <a:t>, </a:t>
            </a:r>
            <a:r>
              <a:rPr lang="en-US" dirty="0" err="1" smtClean="0">
                <a:solidFill>
                  <a:schemeClr val="tx1"/>
                </a:solidFill>
                <a:cs typeface="Arial Narrow"/>
              </a:rPr>
              <a:t>phd</a:t>
            </a:r>
            <a:endParaRPr lang="en-US" dirty="0" smtClean="0">
              <a:solidFill>
                <a:schemeClr val="tx1"/>
              </a:solidFill>
              <a:cs typeface="Arial Narrow"/>
            </a:endParaRPr>
          </a:p>
          <a:p>
            <a:r>
              <a:rPr lang="en-US" dirty="0" err="1" smtClean="0">
                <a:solidFill>
                  <a:schemeClr val="tx1"/>
                </a:solidFill>
                <a:cs typeface="Arial Narrow"/>
              </a:rPr>
              <a:t>Luiss</a:t>
            </a:r>
            <a:r>
              <a:rPr lang="en-US" dirty="0" smtClean="0">
                <a:solidFill>
                  <a:schemeClr val="tx1"/>
                </a:solidFill>
                <a:cs typeface="Arial Narrow"/>
              </a:rPr>
              <a:t> </a:t>
            </a:r>
            <a:r>
              <a:rPr lang="en-US" dirty="0" err="1" smtClean="0">
                <a:solidFill>
                  <a:schemeClr val="tx1"/>
                </a:solidFill>
                <a:cs typeface="Arial Narrow"/>
              </a:rPr>
              <a:t>guido</a:t>
            </a:r>
            <a:r>
              <a:rPr lang="en-US" dirty="0" smtClean="0">
                <a:solidFill>
                  <a:schemeClr val="tx1"/>
                </a:solidFill>
                <a:cs typeface="Arial Narrow"/>
              </a:rPr>
              <a:t> </a:t>
            </a:r>
            <a:r>
              <a:rPr lang="en-US" dirty="0" err="1" smtClean="0">
                <a:solidFill>
                  <a:schemeClr val="tx1"/>
                </a:solidFill>
                <a:cs typeface="Arial Narrow"/>
              </a:rPr>
              <a:t>carli</a:t>
            </a:r>
            <a:r>
              <a:rPr lang="en-US" dirty="0" smtClean="0">
                <a:solidFill>
                  <a:schemeClr val="tx1"/>
                </a:solidFill>
                <a:cs typeface="Arial Narrow"/>
              </a:rPr>
              <a:t> university</a:t>
            </a:r>
          </a:p>
          <a:p>
            <a:endParaRPr lang="en-US" dirty="0" smtClean="0">
              <a:solidFill>
                <a:schemeClr val="tx1"/>
              </a:solidFill>
              <a:cs typeface="Arial Narrow"/>
            </a:endParaRPr>
          </a:p>
          <a:p>
            <a:endParaRPr lang="en-US" dirty="0" smtClean="0">
              <a:solidFill>
                <a:schemeClr val="tx1"/>
              </a:solidFill>
              <a:cs typeface="Arial Narrow"/>
            </a:endParaRPr>
          </a:p>
          <a:p>
            <a:r>
              <a:rPr lang="en-US" dirty="0" smtClean="0">
                <a:solidFill>
                  <a:schemeClr val="tx1"/>
                </a:solidFill>
                <a:cs typeface="Arial Narrow"/>
              </a:rPr>
              <a:t>Presentation prepared for the workshop:</a:t>
            </a:r>
          </a:p>
          <a:p>
            <a:r>
              <a:rPr lang="en-US" dirty="0" smtClean="0">
                <a:solidFill>
                  <a:schemeClr val="tx1"/>
                </a:solidFill>
                <a:cs typeface="Arial Narrow"/>
              </a:rPr>
              <a:t>“</a:t>
            </a:r>
            <a:r>
              <a:rPr lang="en-US" dirty="0" smtClean="0">
                <a:solidFill>
                  <a:schemeClr val="tx1"/>
                </a:solidFill>
                <a:cs typeface="Arial Narrow"/>
              </a:rPr>
              <a:t>Beyond </a:t>
            </a:r>
            <a:r>
              <a:rPr lang="en-US" dirty="0" smtClean="0">
                <a:solidFill>
                  <a:schemeClr val="tx1"/>
                </a:solidFill>
                <a:cs typeface="Arial Narrow"/>
              </a:rPr>
              <a:t>sovereignty: </a:t>
            </a:r>
            <a:endParaRPr lang="en-US" dirty="0" smtClean="0">
              <a:solidFill>
                <a:schemeClr val="tx1"/>
              </a:solidFill>
              <a:cs typeface="Arial Narrow"/>
            </a:endParaRPr>
          </a:p>
          <a:p>
            <a:r>
              <a:rPr lang="en-US" dirty="0" smtClean="0">
                <a:solidFill>
                  <a:schemeClr val="tx1"/>
                </a:solidFill>
                <a:cs typeface="Arial Narrow"/>
              </a:rPr>
              <a:t>issues </a:t>
            </a:r>
            <a:r>
              <a:rPr lang="en-US" dirty="0" smtClean="0">
                <a:solidFill>
                  <a:schemeClr val="tx1"/>
                </a:solidFill>
                <a:cs typeface="Arial Narrow"/>
              </a:rPr>
              <a:t>of cooperation in the </a:t>
            </a:r>
            <a:r>
              <a:rPr lang="en-US" dirty="0" smtClean="0">
                <a:solidFill>
                  <a:schemeClr val="tx1"/>
                </a:solidFill>
                <a:cs typeface="Arial Narrow"/>
              </a:rPr>
              <a:t>china seas</a:t>
            </a:r>
            <a:r>
              <a:rPr lang="en-US" dirty="0" smtClean="0">
                <a:solidFill>
                  <a:schemeClr val="tx1"/>
                </a:solidFill>
                <a:cs typeface="Arial Narrow"/>
              </a:rPr>
              <a:t>”</a:t>
            </a:r>
            <a:endParaRPr lang="en-US" dirty="0" smtClean="0">
              <a:solidFill>
                <a:schemeClr val="tx1"/>
              </a:solidFill>
              <a:cs typeface="Arial Narrow"/>
            </a:endParaRPr>
          </a:p>
          <a:p>
            <a:endParaRPr lang="en-US" dirty="0">
              <a:solidFill>
                <a:schemeClr val="tx1"/>
              </a:solidFill>
              <a:cs typeface="Arial Narrow"/>
            </a:endParaRPr>
          </a:p>
          <a:p>
            <a:r>
              <a:rPr lang="en-US" dirty="0" smtClean="0">
                <a:solidFill>
                  <a:schemeClr val="tx1"/>
                </a:solidFill>
                <a:cs typeface="Arial Narrow"/>
              </a:rPr>
              <a:t>University of </a:t>
            </a:r>
            <a:r>
              <a:rPr lang="en-US" dirty="0" err="1" smtClean="0">
                <a:solidFill>
                  <a:schemeClr val="tx1"/>
                </a:solidFill>
                <a:cs typeface="Arial Narrow"/>
              </a:rPr>
              <a:t>macerata</a:t>
            </a:r>
            <a:endParaRPr lang="en-US" dirty="0" smtClean="0">
              <a:solidFill>
                <a:schemeClr val="tx1"/>
              </a:solidFill>
              <a:cs typeface="Arial Narrow"/>
            </a:endParaRPr>
          </a:p>
          <a:p>
            <a:r>
              <a:rPr lang="en-US" dirty="0" smtClean="0">
                <a:solidFill>
                  <a:schemeClr val="tx1"/>
                </a:solidFill>
                <a:cs typeface="Arial Narrow"/>
              </a:rPr>
              <a:t>April 14, 2015</a:t>
            </a:r>
            <a:endParaRPr lang="en-US" dirty="0">
              <a:solidFill>
                <a:schemeClr val="tx1"/>
              </a:solidFill>
              <a:cs typeface="Arial Narrow"/>
            </a:endParaRPr>
          </a:p>
        </p:txBody>
      </p:sp>
      <p:sp>
        <p:nvSpPr>
          <p:cNvPr id="2" name="Title 1"/>
          <p:cNvSpPr>
            <a:spLocks noGrp="1"/>
          </p:cNvSpPr>
          <p:nvPr>
            <p:ph type="ctrTitle"/>
          </p:nvPr>
        </p:nvSpPr>
        <p:spPr/>
        <p:txBody>
          <a:bodyPr/>
          <a:lstStyle/>
          <a:p>
            <a:r>
              <a:rPr lang="en-US" b="1" dirty="0" smtClean="0">
                <a:solidFill>
                  <a:srgbClr val="FF0000"/>
                </a:solidFill>
              </a:rPr>
              <a:t>Regional Partnerships in East Asia</a:t>
            </a:r>
            <a:endParaRPr lang="en-US" b="1" dirty="0">
              <a:solidFill>
                <a:srgbClr val="FF0000"/>
              </a:solidFill>
            </a:endParaRPr>
          </a:p>
        </p:txBody>
      </p:sp>
    </p:spTree>
    <p:extLst>
      <p:ext uri="{BB962C8B-B14F-4D97-AF65-F5344CB8AC3E}">
        <p14:creationId xmlns:p14="http://schemas.microsoft.com/office/powerpoint/2010/main" xmlns="" val="651550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solidFill>
                  <a:srgbClr val="FF0000"/>
                </a:solidFill>
              </a:rPr>
              <a:t>Main issues at stake: </a:t>
            </a:r>
            <a:r>
              <a:rPr lang="en-US" sz="2800" b="1" u="sng" dirty="0" smtClean="0">
                <a:solidFill>
                  <a:srgbClr val="FF0000"/>
                </a:solidFill>
              </a:rPr>
              <a:t>conflicts</a:t>
            </a:r>
            <a:r>
              <a:rPr lang="en-US" sz="2800" b="1" dirty="0" smtClean="0">
                <a:solidFill>
                  <a:srgbClr val="FF0000"/>
                </a:solidFill>
              </a:rPr>
              <a:t> </a:t>
            </a:r>
            <a:r>
              <a:rPr lang="en-US" sz="2800" b="1" dirty="0">
                <a:solidFill>
                  <a:srgbClr val="FF0000"/>
                </a:solidFill>
              </a:rPr>
              <a:t>over EEZ</a:t>
            </a:r>
            <a:endParaRPr lang="en-US" sz="2800" dirty="0"/>
          </a:p>
        </p:txBody>
      </p:sp>
      <p:sp>
        <p:nvSpPr>
          <p:cNvPr id="3" name="Content Placeholder 2"/>
          <p:cNvSpPr>
            <a:spLocks noGrp="1"/>
          </p:cNvSpPr>
          <p:nvPr>
            <p:ph sz="quarter" idx="1"/>
          </p:nvPr>
        </p:nvSpPr>
        <p:spPr/>
        <p:txBody>
          <a:bodyPr>
            <a:normAutofit fontScale="77500" lnSpcReduction="20000"/>
          </a:bodyPr>
          <a:lstStyle/>
          <a:p>
            <a:pPr algn="just"/>
            <a:r>
              <a:rPr lang="en-US" sz="2800" dirty="0">
                <a:solidFill>
                  <a:srgbClr val="000000"/>
                </a:solidFill>
              </a:rPr>
              <a:t>The March 2001 confrontation between the </a:t>
            </a:r>
            <a:r>
              <a:rPr lang="en-US" sz="2800" b="1" dirty="0">
                <a:solidFill>
                  <a:srgbClr val="000000"/>
                </a:solidFill>
              </a:rPr>
              <a:t>US </a:t>
            </a:r>
            <a:r>
              <a:rPr lang="en-US" sz="2800" dirty="0">
                <a:solidFill>
                  <a:srgbClr val="000000"/>
                </a:solidFill>
              </a:rPr>
              <a:t>Navy Survey vessel Bowditch and the Chinese free gate in China’s EEZ;</a:t>
            </a:r>
          </a:p>
          <a:p>
            <a:pPr algn="just"/>
            <a:r>
              <a:rPr lang="en-US" sz="2800" dirty="0">
                <a:solidFill>
                  <a:srgbClr val="000000"/>
                </a:solidFill>
              </a:rPr>
              <a:t>The April 2001 collision between a </a:t>
            </a:r>
            <a:r>
              <a:rPr lang="en-US" sz="2800" b="1" dirty="0">
                <a:solidFill>
                  <a:srgbClr val="000000"/>
                </a:solidFill>
              </a:rPr>
              <a:t>US</a:t>
            </a:r>
            <a:r>
              <a:rPr lang="en-US" sz="2800" dirty="0">
                <a:solidFill>
                  <a:srgbClr val="000000"/>
                </a:solidFill>
              </a:rPr>
              <a:t> EP3 surveillance plane and a Chinese jet fighter over China’s EEZ;</a:t>
            </a:r>
          </a:p>
          <a:p>
            <a:pPr algn="just"/>
            <a:r>
              <a:rPr lang="en-US" sz="2800" dirty="0">
                <a:solidFill>
                  <a:srgbClr val="000000"/>
                </a:solidFill>
              </a:rPr>
              <a:t>The December </a:t>
            </a:r>
            <a:r>
              <a:rPr lang="en-US" sz="2800" b="1" dirty="0">
                <a:solidFill>
                  <a:srgbClr val="000000"/>
                </a:solidFill>
              </a:rPr>
              <a:t>Japanese</a:t>
            </a:r>
            <a:r>
              <a:rPr lang="en-US" sz="2800" dirty="0">
                <a:solidFill>
                  <a:srgbClr val="000000"/>
                </a:solidFill>
              </a:rPr>
              <a:t> 2001Coast Guard pursuit of and firing at North Korea spy vessel in its and China’s EEZ;</a:t>
            </a:r>
          </a:p>
          <a:p>
            <a:pPr algn="just"/>
            <a:r>
              <a:rPr lang="en-US" sz="2800" dirty="0">
                <a:solidFill>
                  <a:srgbClr val="000000"/>
                </a:solidFill>
              </a:rPr>
              <a:t>The 2009 </a:t>
            </a:r>
            <a:r>
              <a:rPr lang="en-US" sz="2800" b="1" dirty="0">
                <a:solidFill>
                  <a:srgbClr val="000000"/>
                </a:solidFill>
              </a:rPr>
              <a:t>Impeccable incident</a:t>
            </a:r>
            <a:r>
              <a:rPr lang="en-US" sz="2800" dirty="0">
                <a:solidFill>
                  <a:srgbClr val="000000"/>
                </a:solidFill>
              </a:rPr>
              <a:t>: in March 2009 in the South China Sea, five Chinese vessels surrounded the unarmed USNS </a:t>
            </a:r>
            <a:r>
              <a:rPr lang="en-US" sz="2800" i="1" dirty="0">
                <a:solidFill>
                  <a:srgbClr val="000000"/>
                </a:solidFill>
              </a:rPr>
              <a:t>Impeccable</a:t>
            </a:r>
            <a:r>
              <a:rPr lang="en-US" sz="2800" dirty="0">
                <a:solidFill>
                  <a:srgbClr val="000000"/>
                </a:solidFill>
              </a:rPr>
              <a:t>, a United States (‘US’) Navy ocean surveillance vessel, and ordered it to leave the area. The </a:t>
            </a:r>
            <a:r>
              <a:rPr lang="en-US" sz="2800" i="1" dirty="0">
                <a:solidFill>
                  <a:srgbClr val="000000"/>
                </a:solidFill>
              </a:rPr>
              <a:t>Impeccable </a:t>
            </a:r>
            <a:r>
              <a:rPr lang="en-US" sz="2800" dirty="0">
                <a:solidFill>
                  <a:srgbClr val="000000"/>
                </a:solidFill>
              </a:rPr>
              <a:t>had been conducting routine seabed mapping and tracking submarines about seventy-five nautical miles (nm) south of China’s Hainan Island. </a:t>
            </a:r>
          </a:p>
          <a:p>
            <a:pPr algn="just"/>
            <a:r>
              <a:rPr lang="en-US" b="1" dirty="0">
                <a:solidFill>
                  <a:srgbClr val="FF0000"/>
                </a:solidFill>
              </a:rPr>
              <a:t>Costal states vs. Maritime states ?</a:t>
            </a:r>
          </a:p>
          <a:p>
            <a:endParaRPr lang="en-US" dirty="0"/>
          </a:p>
        </p:txBody>
      </p:sp>
    </p:spTree>
    <p:extLst>
      <p:ext uri="{BB962C8B-B14F-4D97-AF65-F5344CB8AC3E}">
        <p14:creationId xmlns:p14="http://schemas.microsoft.com/office/powerpoint/2010/main" xmlns="" val="3284321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noAutofit/>
          </a:bodyPr>
          <a:lstStyle/>
          <a:p>
            <a:r>
              <a:rPr lang="en-US" sz="2800" b="1" dirty="0">
                <a:solidFill>
                  <a:srgbClr val="FF0000"/>
                </a:solidFill>
              </a:rPr>
              <a:t>The puzzle concerning military activities in EEZ in Asia</a:t>
            </a:r>
            <a:endParaRPr lang="en-US" sz="2800" dirty="0"/>
          </a:p>
        </p:txBody>
      </p:sp>
      <p:sp>
        <p:nvSpPr>
          <p:cNvPr id="3" name="Content Placeholder 2"/>
          <p:cNvSpPr>
            <a:spLocks noGrp="1"/>
          </p:cNvSpPr>
          <p:nvPr>
            <p:ph sz="quarter" idx="1"/>
          </p:nvPr>
        </p:nvSpPr>
        <p:spPr/>
        <p:txBody>
          <a:bodyPr>
            <a:normAutofit fontScale="85000" lnSpcReduction="10000"/>
          </a:bodyPr>
          <a:lstStyle/>
          <a:p>
            <a:pPr algn="just"/>
            <a:r>
              <a:rPr lang="en-US" sz="2000" b="1" dirty="0"/>
              <a:t>The legal question</a:t>
            </a:r>
            <a:r>
              <a:rPr lang="en-US" sz="2000" dirty="0"/>
              <a:t>: when, if ever, States may conduct military activities in the EEZ?</a:t>
            </a:r>
          </a:p>
          <a:p>
            <a:pPr algn="just"/>
            <a:r>
              <a:rPr lang="en-US" sz="2000" b="1" dirty="0"/>
              <a:t>The law</a:t>
            </a:r>
            <a:r>
              <a:rPr lang="en-US" sz="2000" dirty="0"/>
              <a:t>: UNCLOS is a comprehensive treaty that creates a legal regime governing the peaceful use of the ocean and its resources. UNCLOS provides guidance on various maritime matters such as pollution, environmental protection, and resources rights;</a:t>
            </a:r>
          </a:p>
          <a:p>
            <a:pPr marL="0" indent="0" algn="just">
              <a:buNone/>
            </a:pPr>
            <a:r>
              <a:rPr lang="en-US" b="1" dirty="0" smtClean="0">
                <a:solidFill>
                  <a:srgbClr val="000000"/>
                </a:solidFill>
              </a:rPr>
              <a:t>“</a:t>
            </a:r>
            <a:r>
              <a:rPr lang="en-US" b="1" i="1" dirty="0" smtClean="0">
                <a:solidFill>
                  <a:srgbClr val="000000"/>
                </a:solidFill>
              </a:rPr>
              <a:t>It </a:t>
            </a:r>
            <a:r>
              <a:rPr lang="en-US" b="1" i="1" dirty="0">
                <a:solidFill>
                  <a:srgbClr val="000000"/>
                </a:solidFill>
              </a:rPr>
              <a:t>applies to the coastal states as well as the whole international society to advance with times regarding the norms and principles of international relations. The contemporary international system dominated by the West is facing fundamental challenges, while the non-West countries need to make their contribution to the aspects of international law, </a:t>
            </a:r>
            <a:r>
              <a:rPr lang="en-US" b="1" i="1" dirty="0" smtClean="0">
                <a:solidFill>
                  <a:srgbClr val="000000"/>
                </a:solidFill>
              </a:rPr>
              <a:t>international consensus </a:t>
            </a:r>
            <a:r>
              <a:rPr lang="en-US" b="1" i="1" dirty="0">
                <a:solidFill>
                  <a:srgbClr val="000000"/>
                </a:solidFill>
              </a:rPr>
              <a:t>and the mainstream </a:t>
            </a:r>
            <a:r>
              <a:rPr lang="en-US" b="1" i="1" dirty="0" smtClean="0">
                <a:solidFill>
                  <a:srgbClr val="000000"/>
                </a:solidFill>
              </a:rPr>
              <a:t>values</a:t>
            </a:r>
            <a:r>
              <a:rPr lang="en-US" b="1" dirty="0" smtClean="0">
                <a:solidFill>
                  <a:srgbClr val="000000"/>
                </a:solidFill>
              </a:rPr>
              <a:t>”</a:t>
            </a:r>
            <a:endParaRPr lang="en-US" b="1" dirty="0">
              <a:solidFill>
                <a:srgbClr val="000000"/>
              </a:solidFill>
            </a:endParaRPr>
          </a:p>
          <a:p>
            <a:pPr marL="0" indent="0" algn="r">
              <a:buNone/>
            </a:pPr>
            <a:r>
              <a:rPr lang="en-US" sz="2000" dirty="0"/>
              <a:t>Yang </a:t>
            </a:r>
            <a:r>
              <a:rPr lang="en-US" sz="2000" dirty="0" err="1"/>
              <a:t>Jiemian</a:t>
            </a:r>
            <a:r>
              <a:rPr lang="en-US" sz="2000" dirty="0"/>
              <a:t>, SIIS</a:t>
            </a:r>
          </a:p>
          <a:p>
            <a:endParaRPr lang="en-US" dirty="0"/>
          </a:p>
        </p:txBody>
      </p:sp>
    </p:spTree>
    <p:extLst>
      <p:ext uri="{BB962C8B-B14F-4D97-AF65-F5344CB8AC3E}">
        <p14:creationId xmlns:p14="http://schemas.microsoft.com/office/powerpoint/2010/main" xmlns="" val="14153512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solidFill>
                  <a:srgbClr val="FF0000"/>
                </a:solidFill>
              </a:rPr>
              <a:t>Maritime Cooperation in East Asia</a:t>
            </a:r>
            <a:endParaRPr lang="en-US" sz="2800" b="1" dirty="0">
              <a:solidFill>
                <a:srgbClr val="FF0000"/>
              </a:solidFill>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xmlns="" val="1367010788"/>
              </p:ext>
            </p:extLst>
          </p:nvPr>
        </p:nvGraphicFramePr>
        <p:xfrm>
          <a:off x="133672" y="1527048"/>
          <a:ext cx="870248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29353530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Untitled_1.jpg"/>
          <p:cNvPicPr>
            <a:picLocks noGrp="1" noChangeAspect="1"/>
          </p:cNvPicPr>
          <p:nvPr>
            <p:ph sz="quarter" idx="1"/>
          </p:nvPr>
        </p:nvPicPr>
        <p:blipFill>
          <a:blip r:embed="rId2">
            <a:extLst>
              <a:ext uri="{28A0092B-C50C-407E-A947-70E740481C1C}">
                <a14:useLocalDpi xmlns:a14="http://schemas.microsoft.com/office/drawing/2010/main" xmlns="" val="0"/>
              </a:ext>
            </a:extLst>
          </a:blip>
          <a:srcRect l="-4529" r="-4529"/>
          <a:stretch>
            <a:fillRect/>
          </a:stretch>
        </p:blipFill>
        <p:spPr>
          <a:xfrm>
            <a:off x="-276097" y="110447"/>
            <a:ext cx="9677213" cy="6747553"/>
          </a:xfrm>
        </p:spPr>
      </p:pic>
    </p:spTree>
    <p:extLst>
      <p:ext uri="{BB962C8B-B14F-4D97-AF65-F5344CB8AC3E}">
        <p14:creationId xmlns:p14="http://schemas.microsoft.com/office/powerpoint/2010/main" xmlns="" val="23497102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solidFill>
                  <a:srgbClr val="FF0000"/>
                </a:solidFill>
              </a:rPr>
              <a:t>The Belt and Road Initiative (OBOR)</a:t>
            </a:r>
            <a:endParaRPr lang="en-US" sz="2800" b="1" dirty="0">
              <a:solidFill>
                <a:srgbClr val="FF0000"/>
              </a:solidFill>
            </a:endParaRPr>
          </a:p>
        </p:txBody>
      </p:sp>
      <p:sp>
        <p:nvSpPr>
          <p:cNvPr id="3" name="Content Placeholder 2"/>
          <p:cNvSpPr>
            <a:spLocks noGrp="1"/>
          </p:cNvSpPr>
          <p:nvPr>
            <p:ph sz="quarter" idx="1"/>
          </p:nvPr>
        </p:nvSpPr>
        <p:spPr/>
        <p:txBody>
          <a:bodyPr>
            <a:normAutofit lnSpcReduction="10000"/>
          </a:bodyPr>
          <a:lstStyle/>
          <a:p>
            <a:pPr marL="0" indent="0" algn="just">
              <a:buNone/>
            </a:pPr>
            <a:r>
              <a:rPr lang="en-US" i="1" dirty="0"/>
              <a:t>“It is aimed at promoting orderly and free flow of economic factors, highly efficient allocation of resources and deep integration of markets; encouraging the countries along the Belt and Road to achieve </a:t>
            </a:r>
            <a:r>
              <a:rPr lang="en-US" b="1" i="1" dirty="0"/>
              <a:t>economic policy coordination </a:t>
            </a:r>
            <a:r>
              <a:rPr lang="en-US" i="1" dirty="0"/>
              <a:t>and carry out broader and more in-depth regional cooperation of higher standards; and jointly creating an open, inclusive and balanced </a:t>
            </a:r>
            <a:r>
              <a:rPr lang="en-US" b="1" i="1" dirty="0"/>
              <a:t>regional economic cooperation architecture that benefits all</a:t>
            </a:r>
            <a:r>
              <a:rPr lang="en-US" i="1" dirty="0"/>
              <a:t>.</a:t>
            </a:r>
            <a:r>
              <a:rPr lang="en-US" i="1" dirty="0" smtClean="0"/>
              <a:t>”</a:t>
            </a:r>
          </a:p>
          <a:p>
            <a:pPr marL="0" indent="0">
              <a:buNone/>
            </a:pPr>
            <a:endParaRPr lang="en-US" i="1" dirty="0"/>
          </a:p>
          <a:p>
            <a:pPr marL="0" indent="0" algn="r">
              <a:buNone/>
            </a:pPr>
            <a:r>
              <a:rPr lang="en-US" i="1" dirty="0" smtClean="0"/>
              <a:t>Xi </a:t>
            </a:r>
            <a:r>
              <a:rPr lang="en-US" i="1" dirty="0" err="1" smtClean="0"/>
              <a:t>Jinping</a:t>
            </a:r>
            <a:r>
              <a:rPr lang="en-US" i="1" dirty="0" smtClean="0"/>
              <a:t>, </a:t>
            </a:r>
            <a:r>
              <a:rPr lang="en-US" i="1" dirty="0" err="1" smtClean="0"/>
              <a:t>Baoao</a:t>
            </a:r>
            <a:r>
              <a:rPr lang="en-US" i="1" dirty="0" smtClean="0"/>
              <a:t> Forum, March 2015</a:t>
            </a:r>
          </a:p>
          <a:p>
            <a:pPr marL="0" indent="0">
              <a:buNone/>
            </a:pPr>
            <a:endParaRPr lang="en-US" dirty="0"/>
          </a:p>
        </p:txBody>
      </p:sp>
    </p:spTree>
    <p:extLst>
      <p:ext uri="{BB962C8B-B14F-4D97-AF65-F5344CB8AC3E}">
        <p14:creationId xmlns:p14="http://schemas.microsoft.com/office/powerpoint/2010/main" xmlns="" val="9169993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solidFill>
                  <a:srgbClr val="FF0000"/>
                </a:solidFill>
              </a:rPr>
              <a:t>OBOR: Global reactions</a:t>
            </a:r>
            <a:endParaRPr lang="en-US" sz="2800" b="1" dirty="0">
              <a:solidFill>
                <a:srgbClr val="FF0000"/>
              </a:solidFill>
            </a:endParaRPr>
          </a:p>
        </p:txBody>
      </p:sp>
      <p:sp>
        <p:nvSpPr>
          <p:cNvPr id="3" name="Content Placeholder 2"/>
          <p:cNvSpPr>
            <a:spLocks noGrp="1"/>
          </p:cNvSpPr>
          <p:nvPr>
            <p:ph sz="quarter" idx="1"/>
          </p:nvPr>
        </p:nvSpPr>
        <p:spPr/>
        <p:txBody>
          <a:bodyPr/>
          <a:lstStyle/>
          <a:p>
            <a:pPr marL="0" indent="0" algn="just">
              <a:buNone/>
            </a:pPr>
            <a:r>
              <a:rPr lang="en-US" b="1" u="sng" dirty="0" smtClean="0"/>
              <a:t>UNITED NATIONS</a:t>
            </a:r>
            <a:r>
              <a:rPr lang="en-US" dirty="0" smtClean="0"/>
              <a:t>:</a:t>
            </a:r>
          </a:p>
          <a:p>
            <a:pPr marL="0" indent="0" algn="just">
              <a:buNone/>
            </a:pPr>
            <a:r>
              <a:rPr lang="en-US" dirty="0"/>
              <a:t>Jan </a:t>
            </a:r>
            <a:r>
              <a:rPr lang="en-US" dirty="0" err="1"/>
              <a:t>Eliasson</a:t>
            </a:r>
            <a:r>
              <a:rPr lang="en-US" dirty="0"/>
              <a:t>, deputy secretary-general of the </a:t>
            </a:r>
            <a:r>
              <a:rPr lang="en-US" dirty="0" smtClean="0"/>
              <a:t>United Nations (April 9, 2014):</a:t>
            </a:r>
          </a:p>
          <a:p>
            <a:pPr marL="0" indent="0" algn="just">
              <a:buNone/>
            </a:pPr>
            <a:r>
              <a:rPr lang="en-US" sz="2000" dirty="0"/>
              <a:t>"</a:t>
            </a:r>
            <a:r>
              <a:rPr lang="en-US" sz="2000" i="1" dirty="0"/>
              <a:t>We live in the world clearly so interdependent that if things go right in one part of the world, it helps the other part of the world. If things go wrong in one part of the world, it hurts others." He said, "So </a:t>
            </a:r>
            <a:r>
              <a:rPr lang="en-US" sz="2000" b="1" i="1" dirty="0"/>
              <a:t>in the days of interdependence, we should act also in the spirit of interdependence</a:t>
            </a:r>
            <a:r>
              <a:rPr lang="en-US" sz="2000" i="1" dirty="0" smtClean="0"/>
              <a:t>.</a:t>
            </a:r>
            <a:r>
              <a:rPr lang="en-US" sz="2000" dirty="0" smtClean="0"/>
              <a:t>”</a:t>
            </a:r>
          </a:p>
          <a:p>
            <a:pPr marL="0" indent="0" algn="just">
              <a:buNone/>
            </a:pPr>
            <a:endParaRPr lang="en-US" sz="2000" dirty="0"/>
          </a:p>
          <a:p>
            <a:pPr marL="0" indent="0" algn="just">
              <a:buNone/>
            </a:pPr>
            <a:r>
              <a:rPr lang="en-US" sz="2000" dirty="0"/>
              <a:t>"There is a need to increase </a:t>
            </a:r>
            <a:r>
              <a:rPr lang="en-US" sz="2000" b="1" dirty="0"/>
              <a:t>investment in infrastructure</a:t>
            </a:r>
            <a:r>
              <a:rPr lang="en-US" sz="2000" dirty="0"/>
              <a:t>, not least in developing </a:t>
            </a:r>
            <a:r>
              <a:rPr lang="en-US" sz="2000" dirty="0" smtClean="0"/>
              <a:t>countries."</a:t>
            </a:r>
            <a:endParaRPr lang="en-US" sz="2000" dirty="0"/>
          </a:p>
        </p:txBody>
      </p:sp>
    </p:spTree>
    <p:extLst>
      <p:ext uri="{BB962C8B-B14F-4D97-AF65-F5344CB8AC3E}">
        <p14:creationId xmlns:p14="http://schemas.microsoft.com/office/powerpoint/2010/main" xmlns="" val="34488648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solidFill>
                  <a:srgbClr val="FF0000"/>
                </a:solidFill>
              </a:rPr>
              <a:t>OBOR: Regional reactions</a:t>
            </a:r>
            <a:endParaRPr lang="en-US" sz="2800" b="1" dirty="0">
              <a:solidFill>
                <a:srgbClr val="FF0000"/>
              </a:solidFill>
            </a:endParaRPr>
          </a:p>
        </p:txBody>
      </p:sp>
      <p:sp>
        <p:nvSpPr>
          <p:cNvPr id="3" name="Content Placeholder 2"/>
          <p:cNvSpPr>
            <a:spLocks noGrp="1"/>
          </p:cNvSpPr>
          <p:nvPr>
            <p:ph sz="quarter" idx="1"/>
          </p:nvPr>
        </p:nvSpPr>
        <p:spPr/>
        <p:txBody>
          <a:bodyPr>
            <a:noAutofit/>
          </a:bodyPr>
          <a:lstStyle/>
          <a:p>
            <a:pPr marL="0" indent="0" algn="just">
              <a:buNone/>
            </a:pPr>
            <a:r>
              <a:rPr lang="en-US" sz="1800" b="1" u="sng" dirty="0" smtClean="0"/>
              <a:t>MYANMAR</a:t>
            </a:r>
            <a:r>
              <a:rPr lang="en-US" sz="1800" dirty="0" smtClean="0"/>
              <a:t> (</a:t>
            </a:r>
            <a:r>
              <a:rPr lang="en-US" sz="1800" dirty="0"/>
              <a:t>Myanmar's presidential spokesman U Ye </a:t>
            </a:r>
            <a:r>
              <a:rPr lang="en-US" sz="1800" dirty="0" err="1" smtClean="0"/>
              <a:t>Htut</a:t>
            </a:r>
            <a:r>
              <a:rPr lang="en-US" sz="1800" dirty="0"/>
              <a:t>)</a:t>
            </a:r>
            <a:r>
              <a:rPr lang="en-US" sz="1800" dirty="0" smtClean="0"/>
              <a:t>:</a:t>
            </a:r>
          </a:p>
          <a:p>
            <a:pPr marL="0" indent="0" algn="just">
              <a:buNone/>
            </a:pPr>
            <a:r>
              <a:rPr lang="en-US" sz="1800" dirty="0" smtClean="0"/>
              <a:t>-the projects </a:t>
            </a:r>
            <a:r>
              <a:rPr lang="en-US" sz="1800" dirty="0"/>
              <a:t>provide a good opportunity for the development of the Association of Southeast Asian </a:t>
            </a:r>
            <a:r>
              <a:rPr lang="en-US" sz="1800" dirty="0" smtClean="0"/>
              <a:t>Nations (ASEAN);</a:t>
            </a:r>
          </a:p>
          <a:p>
            <a:pPr marL="0" indent="0" algn="just">
              <a:buNone/>
            </a:pPr>
            <a:endParaRPr lang="en-US" sz="800" dirty="0" smtClean="0"/>
          </a:p>
          <a:p>
            <a:pPr marL="0" indent="0" algn="just">
              <a:buNone/>
            </a:pPr>
            <a:r>
              <a:rPr lang="en-US" sz="1800" b="1" u="sng" dirty="0" smtClean="0"/>
              <a:t>SRI </a:t>
            </a:r>
            <a:r>
              <a:rPr lang="en-US" sz="1800" b="1" u="sng" dirty="0" smtClean="0"/>
              <a:t>LANKA </a:t>
            </a:r>
            <a:r>
              <a:rPr lang="en-US" sz="1800" dirty="0" smtClean="0"/>
              <a:t>(</a:t>
            </a:r>
            <a:r>
              <a:rPr lang="en-US" sz="1800" dirty="0" err="1"/>
              <a:t>Asanga</a:t>
            </a:r>
            <a:r>
              <a:rPr lang="en-US" sz="1800" dirty="0"/>
              <a:t> </a:t>
            </a:r>
            <a:r>
              <a:rPr lang="en-US" sz="1800" dirty="0" err="1"/>
              <a:t>Abeyagoonasekera</a:t>
            </a:r>
            <a:r>
              <a:rPr lang="en-US" sz="1800" dirty="0"/>
              <a:t>, executive director of the </a:t>
            </a:r>
            <a:r>
              <a:rPr lang="en-US" sz="1800" dirty="0" err="1"/>
              <a:t>Lakshman</a:t>
            </a:r>
            <a:r>
              <a:rPr lang="en-US" sz="1800" dirty="0"/>
              <a:t> Institute of International Relations and Strategic </a:t>
            </a:r>
            <a:r>
              <a:rPr lang="en-US" sz="1800" dirty="0" smtClean="0"/>
              <a:t>Studies)</a:t>
            </a:r>
          </a:p>
          <a:p>
            <a:pPr marL="0" indent="0" algn="just">
              <a:buNone/>
            </a:pPr>
            <a:r>
              <a:rPr lang="en-US" sz="1800" b="1" dirty="0" smtClean="0"/>
              <a:t>-</a:t>
            </a:r>
            <a:r>
              <a:rPr lang="en-US" sz="1800" dirty="0" smtClean="0"/>
              <a:t>it promotes </a:t>
            </a:r>
            <a:r>
              <a:rPr lang="en-US" sz="1800" dirty="0"/>
              <a:t>mutually beneficial cooperation between countries along the ancient sea route and share among them a vast market provided by China's economic </a:t>
            </a:r>
            <a:r>
              <a:rPr lang="en-US" sz="1800" dirty="0" smtClean="0"/>
              <a:t>expansion;</a:t>
            </a:r>
            <a:endParaRPr lang="en-US" sz="1800" b="1" dirty="0"/>
          </a:p>
          <a:p>
            <a:pPr marL="0" indent="0" algn="just">
              <a:buNone/>
            </a:pPr>
            <a:r>
              <a:rPr lang="en-US" sz="1800" b="1" dirty="0" smtClean="0"/>
              <a:t>-</a:t>
            </a:r>
            <a:r>
              <a:rPr lang="en-US" sz="1800" dirty="0"/>
              <a:t>Especially for Sri Lanka, which is in the post-war reconstruction, it needs to develop rapidly by being incorporated in a regional economic </a:t>
            </a:r>
            <a:r>
              <a:rPr lang="en-US" sz="1800" dirty="0" smtClean="0"/>
              <a:t>system;</a:t>
            </a:r>
          </a:p>
          <a:p>
            <a:pPr marL="0" indent="0" algn="just">
              <a:buNone/>
            </a:pPr>
            <a:endParaRPr lang="en-US" sz="800" b="1" dirty="0" smtClean="0"/>
          </a:p>
          <a:p>
            <a:pPr marL="0" indent="0" algn="just">
              <a:buNone/>
            </a:pPr>
            <a:r>
              <a:rPr lang="en-US" sz="1800" b="1" u="sng" dirty="0" smtClean="0"/>
              <a:t>AUSTRALIA </a:t>
            </a:r>
            <a:r>
              <a:rPr lang="en-US" sz="1800" dirty="0" smtClean="0"/>
              <a:t>(</a:t>
            </a:r>
            <a:r>
              <a:rPr lang="de-DE" sz="1800" dirty="0" err="1"/>
              <a:t>Merriden</a:t>
            </a:r>
            <a:r>
              <a:rPr lang="de-DE" sz="1800" dirty="0"/>
              <a:t> </a:t>
            </a:r>
            <a:r>
              <a:rPr lang="de-DE" sz="1800" dirty="0" err="1" smtClean="0"/>
              <a:t>Varrall</a:t>
            </a:r>
            <a:r>
              <a:rPr lang="de-DE" sz="1800" dirty="0" smtClean="0"/>
              <a:t>, </a:t>
            </a:r>
            <a:r>
              <a:rPr lang="de-DE" sz="1800" dirty="0" err="1" smtClean="0"/>
              <a:t>Lowy</a:t>
            </a:r>
            <a:r>
              <a:rPr lang="de-DE" sz="1800" dirty="0" smtClean="0"/>
              <a:t> Institute, </a:t>
            </a:r>
            <a:r>
              <a:rPr lang="de-DE" sz="1800" dirty="0" err="1" smtClean="0"/>
              <a:t>Australia</a:t>
            </a:r>
            <a:r>
              <a:rPr lang="de-DE" sz="1800" dirty="0" smtClean="0"/>
              <a:t>)</a:t>
            </a:r>
            <a:endParaRPr lang="en-US" sz="1800" b="1" u="sng" dirty="0" smtClean="0"/>
          </a:p>
          <a:p>
            <a:pPr marL="0" indent="0" algn="just">
              <a:buNone/>
            </a:pPr>
            <a:r>
              <a:rPr lang="en-US" sz="1800" dirty="0"/>
              <a:t>"</a:t>
            </a:r>
            <a:r>
              <a:rPr lang="en-US" sz="1800" i="1" dirty="0"/>
              <a:t>This 'Belt and Road' is not the only part of that but an extension. It's that heightened awareness of how important that is. It reflects the growing significance that these peripheral countries have for China's national </a:t>
            </a:r>
            <a:r>
              <a:rPr lang="en-US" sz="1800" i="1" dirty="0" smtClean="0"/>
              <a:t>development</a:t>
            </a:r>
            <a:r>
              <a:rPr lang="en-US" sz="1800" dirty="0" smtClean="0"/>
              <a:t>" </a:t>
            </a:r>
            <a:endParaRPr lang="en-US" sz="1800" dirty="0"/>
          </a:p>
        </p:txBody>
      </p:sp>
    </p:spTree>
    <p:extLst>
      <p:ext uri="{BB962C8B-B14F-4D97-AF65-F5344CB8AC3E}">
        <p14:creationId xmlns:p14="http://schemas.microsoft.com/office/powerpoint/2010/main" xmlns="" val="32486695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solidFill>
                  <a:srgbClr val="FF0000"/>
                </a:solidFill>
              </a:rPr>
              <a:t>Conclusion</a:t>
            </a:r>
            <a:endParaRPr lang="en-US" sz="2800" b="1" dirty="0">
              <a:solidFill>
                <a:srgbClr val="FF0000"/>
              </a:solidFill>
            </a:endParaRPr>
          </a:p>
        </p:txBody>
      </p:sp>
      <p:sp>
        <p:nvSpPr>
          <p:cNvPr id="3" name="Content Placeholder 2"/>
          <p:cNvSpPr>
            <a:spLocks noGrp="1"/>
          </p:cNvSpPr>
          <p:nvPr>
            <p:ph sz="quarter" idx="1"/>
          </p:nvPr>
        </p:nvSpPr>
        <p:spPr/>
        <p:txBody>
          <a:bodyPr>
            <a:normAutofit lnSpcReduction="10000"/>
          </a:bodyPr>
          <a:lstStyle/>
          <a:p>
            <a:pPr algn="just"/>
            <a:r>
              <a:rPr lang="en-US" dirty="0"/>
              <a:t>China is no longer an outsider in East Asian maritime </a:t>
            </a:r>
            <a:r>
              <a:rPr lang="en-US" dirty="0" smtClean="0"/>
              <a:t>cooperation;</a:t>
            </a:r>
          </a:p>
          <a:p>
            <a:pPr algn="just"/>
            <a:r>
              <a:rPr lang="en-US" dirty="0" smtClean="0"/>
              <a:t>China is no longer keeping a low-profile in the East Asian region (21</a:t>
            </a:r>
            <a:r>
              <a:rPr lang="en-US" baseline="30000" dirty="0" smtClean="0"/>
              <a:t>st</a:t>
            </a:r>
            <a:r>
              <a:rPr lang="en-US" dirty="0" smtClean="0"/>
              <a:t> century maritime silk road);</a:t>
            </a:r>
          </a:p>
          <a:p>
            <a:pPr algn="just"/>
            <a:endParaRPr lang="en-US" dirty="0" smtClean="0"/>
          </a:p>
          <a:p>
            <a:pPr algn="just"/>
            <a:endParaRPr lang="en-US" dirty="0" smtClean="0"/>
          </a:p>
          <a:p>
            <a:pPr algn="just"/>
            <a:r>
              <a:rPr lang="en-US" dirty="0" smtClean="0"/>
              <a:t>China’s </a:t>
            </a:r>
            <a:r>
              <a:rPr lang="en-US" i="1" dirty="0" smtClean="0"/>
              <a:t>regional identity</a:t>
            </a:r>
          </a:p>
          <a:p>
            <a:pPr algn="just"/>
            <a:r>
              <a:rPr lang="en-US" dirty="0" smtClean="0"/>
              <a:t>Beyond Western-led explanations in terms of dispute settlements in the China’s seas and cooperation activities</a:t>
            </a:r>
            <a:endParaRPr lang="en-US" dirty="0"/>
          </a:p>
          <a:p>
            <a:endParaRPr lang="en-US" dirty="0"/>
          </a:p>
        </p:txBody>
      </p:sp>
      <p:sp>
        <p:nvSpPr>
          <p:cNvPr id="5" name="Down Arrow 4"/>
          <p:cNvSpPr/>
          <p:nvPr/>
        </p:nvSpPr>
        <p:spPr>
          <a:xfrm>
            <a:off x="4533900" y="3492500"/>
            <a:ext cx="241300" cy="406400"/>
          </a:xfrm>
          <a:prstGeom prst="downArrow">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0000"/>
              </a:solidFill>
            </a:endParaRPr>
          </a:p>
        </p:txBody>
      </p:sp>
    </p:spTree>
    <p:extLst>
      <p:ext uri="{BB962C8B-B14F-4D97-AF65-F5344CB8AC3E}">
        <p14:creationId xmlns:p14="http://schemas.microsoft.com/office/powerpoint/2010/main" xmlns="" val="34404291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endParaRPr lang="en-US" dirty="0" smtClean="0"/>
          </a:p>
          <a:p>
            <a:endParaRPr lang="en-US" dirty="0"/>
          </a:p>
          <a:p>
            <a:pPr marL="0" indent="0">
              <a:buNone/>
            </a:pPr>
            <a:r>
              <a:rPr lang="en-US" dirty="0" smtClean="0"/>
              <a:t>Thank you for the attention!</a:t>
            </a:r>
          </a:p>
          <a:p>
            <a:pPr marL="0" indent="0">
              <a:buNone/>
            </a:pPr>
            <a:endParaRPr lang="en-US" dirty="0"/>
          </a:p>
          <a:p>
            <a:pPr marL="0" indent="0">
              <a:buNone/>
            </a:pPr>
            <a:r>
              <a:rPr lang="en-US" dirty="0" err="1" smtClean="0"/>
              <a:t>smenegazzi@luiss.it</a:t>
            </a:r>
            <a:endParaRPr lang="en-US" dirty="0"/>
          </a:p>
        </p:txBody>
      </p:sp>
    </p:spTree>
    <p:extLst>
      <p:ext uri="{BB962C8B-B14F-4D97-AF65-F5344CB8AC3E}">
        <p14:creationId xmlns:p14="http://schemas.microsoft.com/office/powerpoint/2010/main" xmlns="" val="35004740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552978"/>
          </a:xfrm>
        </p:spPr>
        <p:txBody>
          <a:bodyPr>
            <a:normAutofit/>
          </a:bodyPr>
          <a:lstStyle/>
          <a:p>
            <a:r>
              <a:rPr lang="en-US" sz="2800" b="1" dirty="0" smtClean="0">
                <a:solidFill>
                  <a:srgbClr val="FF0000"/>
                </a:solidFill>
              </a:rPr>
              <a:t>East Asia 1/2</a:t>
            </a:r>
            <a:endParaRPr lang="en-US" sz="2800" b="1" dirty="0">
              <a:solidFill>
                <a:srgbClr val="FF0000"/>
              </a:solidFill>
            </a:endParaRPr>
          </a:p>
        </p:txBody>
      </p:sp>
      <p:sp>
        <p:nvSpPr>
          <p:cNvPr id="3" name="Content Placeholder 2"/>
          <p:cNvSpPr>
            <a:spLocks noGrp="1"/>
          </p:cNvSpPr>
          <p:nvPr>
            <p:ph sz="quarter" idx="1"/>
          </p:nvPr>
        </p:nvSpPr>
        <p:spPr>
          <a:xfrm>
            <a:off x="97685" y="879276"/>
            <a:ext cx="8875367" cy="5861836"/>
          </a:xfrm>
        </p:spPr>
        <p:txBody>
          <a:bodyPr/>
          <a:lstStyle/>
          <a:p>
            <a:endParaRPr lang="en-US" dirty="0"/>
          </a:p>
        </p:txBody>
      </p:sp>
      <p:pic>
        <p:nvPicPr>
          <p:cNvPr id="4" name="Content Placeholder 6"/>
          <p:cNvPicPr>
            <a:picLocks noGrp="1" noChangeAspect="1"/>
          </p:cNvPicPr>
          <p:nvPr/>
        </p:nvPicPr>
        <p:blipFill>
          <a:blip r:embed="rId2">
            <a:extLst>
              <a:ext uri="{28A0092B-C50C-407E-A947-70E740481C1C}">
                <a14:useLocalDpi xmlns:a14="http://schemas.microsoft.com/office/drawing/2010/main" xmlns="" val="0"/>
              </a:ext>
            </a:extLst>
          </a:blip>
          <a:stretch>
            <a:fillRect/>
          </a:stretch>
        </p:blipFill>
        <p:spPr>
          <a:xfrm>
            <a:off x="0" y="879276"/>
            <a:ext cx="9144000" cy="5861836"/>
          </a:xfrm>
          <a:prstGeom prst="rect">
            <a:avLst/>
          </a:prstGeom>
        </p:spPr>
      </p:pic>
    </p:spTree>
    <p:extLst>
      <p:ext uri="{BB962C8B-B14F-4D97-AF65-F5344CB8AC3E}">
        <p14:creationId xmlns:p14="http://schemas.microsoft.com/office/powerpoint/2010/main" xmlns="" val="38418084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622762"/>
          </a:xfrm>
        </p:spPr>
        <p:txBody>
          <a:bodyPr>
            <a:normAutofit/>
          </a:bodyPr>
          <a:lstStyle/>
          <a:p>
            <a:r>
              <a:rPr lang="en-US" sz="2800" b="1" dirty="0" smtClean="0">
                <a:solidFill>
                  <a:srgbClr val="FF0000"/>
                </a:solidFill>
              </a:rPr>
              <a:t>East Asia 2/2</a:t>
            </a:r>
            <a:endParaRPr lang="en-US" sz="2800" b="1" dirty="0">
              <a:solidFill>
                <a:srgbClr val="FF0000"/>
              </a:solidFill>
            </a:endParaRPr>
          </a:p>
        </p:txBody>
      </p:sp>
      <p:sp>
        <p:nvSpPr>
          <p:cNvPr id="3" name="Content Placeholder 2"/>
          <p:cNvSpPr>
            <a:spLocks noGrp="1"/>
          </p:cNvSpPr>
          <p:nvPr>
            <p:ph sz="quarter" idx="1"/>
          </p:nvPr>
        </p:nvSpPr>
        <p:spPr/>
        <p:txBody>
          <a:bodyPr/>
          <a:lstStyle/>
          <a:p>
            <a:endParaRPr lang="en-US"/>
          </a:p>
        </p:txBody>
      </p:sp>
      <p:pic>
        <p:nvPicPr>
          <p:cNvPr id="4" name="Content Placeholder 5"/>
          <p:cNvPicPr>
            <a:picLocks noGrp="1" noChangeAspect="1"/>
          </p:cNvPicPr>
          <p:nvPr/>
        </p:nvPicPr>
        <p:blipFill>
          <a:blip r:embed="rId2">
            <a:extLst>
              <a:ext uri="{28A0092B-C50C-407E-A947-70E740481C1C}">
                <a14:useLocalDpi xmlns:a14="http://schemas.microsoft.com/office/drawing/2010/main" xmlns="" val="0"/>
              </a:ext>
            </a:extLst>
          </a:blip>
          <a:stretch>
            <a:fillRect/>
          </a:stretch>
        </p:blipFill>
        <p:spPr>
          <a:xfrm>
            <a:off x="114166" y="1025012"/>
            <a:ext cx="8876423" cy="5667111"/>
          </a:xfrm>
          <a:prstGeom prst="rect">
            <a:avLst/>
          </a:prstGeom>
        </p:spPr>
      </p:pic>
    </p:spTree>
    <p:extLst>
      <p:ext uri="{BB962C8B-B14F-4D97-AF65-F5344CB8AC3E}">
        <p14:creationId xmlns:p14="http://schemas.microsoft.com/office/powerpoint/2010/main" xmlns="" val="7961224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95" y="0"/>
            <a:ext cx="8847882" cy="1753329"/>
          </a:xfrm>
        </p:spPr>
        <p:txBody>
          <a:bodyPr>
            <a:normAutofit fontScale="90000"/>
          </a:bodyPr>
          <a:lstStyle/>
          <a:p>
            <a:pPr algn="l"/>
            <a:r>
              <a:rPr lang="en-US" sz="2400" dirty="0" smtClean="0"/>
              <a:t/>
            </a:r>
            <a:br>
              <a:rPr lang="en-US" sz="2400" dirty="0" smtClean="0"/>
            </a:br>
            <a:r>
              <a:rPr lang="en-US" sz="3600" b="1" dirty="0"/>
              <a:t/>
            </a:r>
            <a:br>
              <a:rPr lang="en-US" sz="3600" b="1" dirty="0"/>
            </a:br>
            <a:r>
              <a:rPr lang="en-US" sz="3600" b="1" dirty="0" smtClean="0"/>
              <a:t>Regional Integration </a:t>
            </a:r>
            <a:br>
              <a:rPr lang="en-US" sz="3600" b="1" dirty="0" smtClean="0"/>
            </a:br>
            <a:r>
              <a:rPr lang="en-US" sz="3600" b="1" dirty="0" smtClean="0"/>
              <a:t>in East Asia</a:t>
            </a:r>
            <a:r>
              <a:rPr lang="en-US" sz="2400" dirty="0"/>
              <a:t/>
            </a:r>
            <a:br>
              <a:rPr lang="en-US" sz="2400" dirty="0"/>
            </a:br>
            <a:endParaRPr lang="en-US" sz="2400" dirty="0"/>
          </a:p>
        </p:txBody>
      </p:sp>
      <p:sp>
        <p:nvSpPr>
          <p:cNvPr id="3" name="Content Placeholder 2"/>
          <p:cNvSpPr>
            <a:spLocks noGrp="1"/>
          </p:cNvSpPr>
          <p:nvPr>
            <p:ph sz="quarter" idx="1"/>
          </p:nvPr>
        </p:nvSpPr>
        <p:spPr>
          <a:xfrm>
            <a:off x="301752" y="1897766"/>
            <a:ext cx="8503920" cy="4201282"/>
          </a:xfrm>
        </p:spPr>
        <p:txBody>
          <a:bodyPr/>
          <a:lstStyle/>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301752" y="345143"/>
            <a:ext cx="8646025" cy="6261367"/>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xmlns="" val="40019228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903470"/>
          </a:xfrm>
        </p:spPr>
        <p:txBody>
          <a:bodyPr>
            <a:noAutofit/>
          </a:bodyPr>
          <a:lstStyle/>
          <a:p>
            <a:r>
              <a:rPr lang="en-US" sz="2800" b="1" dirty="0" smtClean="0">
                <a:solidFill>
                  <a:srgbClr val="FF0000"/>
                </a:solidFill>
              </a:rPr>
              <a:t>Maritime Cooperation in East Asia: </a:t>
            </a:r>
            <a:r>
              <a:rPr lang="en-US" sz="2800" b="1" dirty="0" smtClean="0">
                <a:solidFill>
                  <a:srgbClr val="FF0000"/>
                </a:solidFill>
              </a:rPr>
              <a:t/>
            </a:r>
            <a:br>
              <a:rPr lang="en-US" sz="2800" b="1" dirty="0" smtClean="0">
                <a:solidFill>
                  <a:srgbClr val="FF0000"/>
                </a:solidFill>
              </a:rPr>
            </a:br>
            <a:r>
              <a:rPr lang="en-US" sz="2800" b="1" dirty="0" smtClean="0">
                <a:solidFill>
                  <a:srgbClr val="FF0000"/>
                </a:solidFill>
              </a:rPr>
              <a:t>an </a:t>
            </a:r>
            <a:r>
              <a:rPr lang="en-US" sz="2800" b="1" dirty="0" smtClean="0">
                <a:solidFill>
                  <a:srgbClr val="FF0000"/>
                </a:solidFill>
              </a:rPr>
              <a:t>overview</a:t>
            </a:r>
            <a:endParaRPr lang="en-US" sz="2800" b="1" dirty="0">
              <a:solidFill>
                <a:srgbClr val="FF0000"/>
              </a:solidFill>
            </a:endParaRPr>
          </a:p>
        </p:txBody>
      </p:sp>
      <p:sp>
        <p:nvSpPr>
          <p:cNvPr id="3" name="Content Placeholder 2"/>
          <p:cNvSpPr>
            <a:spLocks noGrp="1"/>
          </p:cNvSpPr>
          <p:nvPr>
            <p:ph sz="quarter" idx="1"/>
          </p:nvPr>
        </p:nvSpPr>
        <p:spPr/>
        <p:txBody>
          <a:bodyPr>
            <a:normAutofit/>
          </a:bodyPr>
          <a:lstStyle/>
          <a:p>
            <a:r>
              <a:rPr lang="en-US" sz="2400" dirty="0" smtClean="0"/>
              <a:t>Maritime cooperation in East Asia: a multi-faceted issue</a:t>
            </a:r>
          </a:p>
          <a:p>
            <a:endParaRPr lang="en-US" sz="2400" dirty="0" smtClean="0"/>
          </a:p>
          <a:p>
            <a:pPr marL="0" indent="0">
              <a:buNone/>
            </a:pPr>
            <a:endParaRPr lang="en-US" sz="2400" dirty="0" smtClean="0"/>
          </a:p>
          <a:p>
            <a:r>
              <a:rPr lang="en-US" sz="2400" dirty="0" smtClean="0"/>
              <a:t>Geopolitics</a:t>
            </a:r>
          </a:p>
          <a:p>
            <a:endParaRPr lang="en-US" sz="2400" dirty="0" smtClean="0"/>
          </a:p>
          <a:p>
            <a:r>
              <a:rPr lang="en-US" sz="2400" dirty="0" smtClean="0"/>
              <a:t>Economic development</a:t>
            </a:r>
          </a:p>
          <a:p>
            <a:endParaRPr lang="en-US" sz="2400" dirty="0" smtClean="0"/>
          </a:p>
          <a:p>
            <a:r>
              <a:rPr lang="en-US" sz="2400" dirty="0" smtClean="0"/>
              <a:t>Identity</a:t>
            </a:r>
            <a:endParaRPr lang="en-US" sz="2400" dirty="0"/>
          </a:p>
        </p:txBody>
      </p:sp>
    </p:spTree>
    <p:extLst>
      <p:ext uri="{BB962C8B-B14F-4D97-AF65-F5344CB8AC3E}">
        <p14:creationId xmlns:p14="http://schemas.microsoft.com/office/powerpoint/2010/main" xmlns="" val="16016885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solidFill>
                  <a:srgbClr val="FF0000"/>
                </a:solidFill>
              </a:rPr>
              <a:t>Towards an Asian Cauldron?</a:t>
            </a:r>
            <a:endParaRPr lang="en-US" sz="2800" b="1" dirty="0">
              <a:solidFill>
                <a:srgbClr val="FF0000"/>
              </a:solidFill>
            </a:endParaRPr>
          </a:p>
        </p:txBody>
      </p:sp>
      <p:sp>
        <p:nvSpPr>
          <p:cNvPr id="3" name="Content Placeholder 2"/>
          <p:cNvSpPr>
            <a:spLocks noGrp="1"/>
          </p:cNvSpPr>
          <p:nvPr>
            <p:ph sz="quarter" idx="1"/>
          </p:nvPr>
        </p:nvSpPr>
        <p:spPr/>
        <p:txBody>
          <a:bodyPr>
            <a:normAutofit/>
          </a:bodyPr>
          <a:lstStyle/>
          <a:p>
            <a:pPr algn="just"/>
            <a:r>
              <a:rPr lang="en-US" sz="3200" dirty="0" smtClean="0"/>
              <a:t>“</a:t>
            </a:r>
            <a:r>
              <a:rPr lang="en-US" sz="3200" i="1" dirty="0"/>
              <a:t>Europe is a landscape; East Asia a seascape. Therein lies a crucial difference between the twentieth and twenty-first </a:t>
            </a:r>
            <a:r>
              <a:rPr lang="en-US" sz="3200" i="1" dirty="0" smtClean="0"/>
              <a:t>centuries. Because </a:t>
            </a:r>
            <a:r>
              <a:rPr lang="en-US" sz="3200" i="1" dirty="0"/>
              <a:t>of the way that geography illuminates and sets priorities, the physical contours of East Asia argue for a naval </a:t>
            </a:r>
            <a:r>
              <a:rPr lang="en-US" sz="3200" i="1" dirty="0" smtClean="0"/>
              <a:t>century</a:t>
            </a:r>
            <a:r>
              <a:rPr lang="en-US" sz="3200" dirty="0"/>
              <a:t>.</a:t>
            </a:r>
            <a:r>
              <a:rPr lang="en-US" sz="3200" dirty="0" smtClean="0"/>
              <a:t>” (Kaplan, 2015)</a:t>
            </a:r>
            <a:endParaRPr lang="en-US" sz="3200" dirty="0"/>
          </a:p>
        </p:txBody>
      </p:sp>
    </p:spTree>
    <p:extLst>
      <p:ext uri="{BB962C8B-B14F-4D97-AF65-F5344CB8AC3E}">
        <p14:creationId xmlns:p14="http://schemas.microsoft.com/office/powerpoint/2010/main" xmlns="" val="35373365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smtClean="0">
                <a:solidFill>
                  <a:srgbClr val="FF0000"/>
                </a:solidFill>
              </a:rPr>
              <a:t>Beyond Sovereignty?</a:t>
            </a:r>
            <a:br>
              <a:rPr lang="en-US" sz="2800" b="1" dirty="0" smtClean="0">
                <a:solidFill>
                  <a:srgbClr val="FF0000"/>
                </a:solidFill>
              </a:rPr>
            </a:br>
            <a:r>
              <a:rPr lang="en-US" sz="2800" b="1" dirty="0" smtClean="0">
                <a:solidFill>
                  <a:srgbClr val="FF0000"/>
                </a:solidFill>
              </a:rPr>
              <a:t>Maritime Power: Your rules or mines?</a:t>
            </a:r>
            <a:endParaRPr lang="en-US" sz="2800" b="1" dirty="0">
              <a:solidFill>
                <a:srgbClr val="FF0000"/>
              </a:solidFill>
            </a:endParaRPr>
          </a:p>
        </p:txBody>
      </p:sp>
      <p:pic>
        <p:nvPicPr>
          <p:cNvPr id="5" name="Content Placeholder 4" descr="20141115_SRM962_0.png"/>
          <p:cNvPicPr>
            <a:picLocks noGrp="1" noChangeAspect="1"/>
          </p:cNvPicPr>
          <p:nvPr>
            <p:ph sz="quarter" idx="1"/>
          </p:nvPr>
        </p:nvPicPr>
        <p:blipFill rotWithShape="1">
          <a:blip r:embed="rId2">
            <a:extLst>
              <a:ext uri="{28A0092B-C50C-407E-A947-70E740481C1C}">
                <a14:useLocalDpi xmlns:a14="http://schemas.microsoft.com/office/drawing/2010/main" xmlns="" val="0"/>
              </a:ext>
            </a:extLst>
          </a:blip>
          <a:srcRect/>
          <a:stretch/>
        </p:blipFill>
        <p:spPr>
          <a:xfrm>
            <a:off x="151854" y="1090653"/>
            <a:ext cx="8835115" cy="5591324"/>
          </a:xfrm>
        </p:spPr>
      </p:pic>
    </p:spTree>
    <p:extLst>
      <p:ext uri="{BB962C8B-B14F-4D97-AF65-F5344CB8AC3E}">
        <p14:creationId xmlns:p14="http://schemas.microsoft.com/office/powerpoint/2010/main" xmlns="" val="34167814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3" descr="255325141.gif"/>
          <p:cNvPicPr>
            <a:picLocks noChangeAspect="1"/>
          </p:cNvPicPr>
          <p:nvPr/>
        </p:nvPicPr>
        <p:blipFill rotWithShape="1">
          <a:blip r:embed="rId2">
            <a:extLst>
              <a:ext uri="{28A0092B-C50C-407E-A947-70E740481C1C}">
                <a14:useLocalDpi xmlns:a14="http://schemas.microsoft.com/office/drawing/2010/main" xmlns="" val="0"/>
              </a:ext>
            </a:extLst>
          </a:blip>
          <a:srcRect l="-1" r="-1"/>
          <a:stretch/>
        </p:blipFill>
        <p:spPr>
          <a:xfrm>
            <a:off x="110439" y="124252"/>
            <a:ext cx="8890335" cy="6240193"/>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solidFill>
                  <a:srgbClr val="FF0000"/>
                </a:solidFill>
              </a:rPr>
              <a:t>China’s Maritime Strategy: the debate</a:t>
            </a:r>
            <a:endParaRPr lang="en-US" sz="2800" b="1" dirty="0">
              <a:solidFill>
                <a:srgbClr val="FF0000"/>
              </a:solidFill>
            </a:endParaRPr>
          </a:p>
        </p:txBody>
      </p:sp>
      <p:sp>
        <p:nvSpPr>
          <p:cNvPr id="3" name="Content Placeholder 2"/>
          <p:cNvSpPr>
            <a:spLocks noGrp="1"/>
          </p:cNvSpPr>
          <p:nvPr>
            <p:ph sz="quarter" idx="1"/>
          </p:nvPr>
        </p:nvSpPr>
        <p:spPr>
          <a:xfrm>
            <a:off x="150381" y="1336924"/>
            <a:ext cx="8839061" cy="5347694"/>
          </a:xfrm>
        </p:spPr>
        <p:txBody>
          <a:bodyPr/>
          <a:lstStyle/>
          <a:p>
            <a:pPr marL="0" indent="0">
              <a:buNone/>
            </a:pPr>
            <a:endParaRPr lang="en-US" dirty="0" smtClean="0"/>
          </a:p>
          <a:p>
            <a:pPr algn="just"/>
            <a:r>
              <a:rPr lang="en-US" dirty="0"/>
              <a:t>A </a:t>
            </a:r>
            <a:r>
              <a:rPr lang="en-US" dirty="0" smtClean="0"/>
              <a:t>MAINSTREAM VIEW, </a:t>
            </a:r>
            <a:r>
              <a:rPr lang="en-US" dirty="0"/>
              <a:t>which predicts that China’s growing naval power will, sooner or later, destabilize the East Asian region in the </a:t>
            </a:r>
            <a:r>
              <a:rPr lang="en-US" dirty="0" smtClean="0"/>
              <a:t>future;</a:t>
            </a:r>
          </a:p>
          <a:p>
            <a:pPr algn="just"/>
            <a:endParaRPr lang="en-US" dirty="0" smtClean="0"/>
          </a:p>
          <a:p>
            <a:pPr algn="just"/>
            <a:r>
              <a:rPr lang="en-US" dirty="0" smtClean="0"/>
              <a:t>A SECOND VIEW, </a:t>
            </a:r>
            <a:r>
              <a:rPr lang="en-US" dirty="0"/>
              <a:t>which instead, contends that China has limited goals in the region </a:t>
            </a:r>
            <a:r>
              <a:rPr lang="en-US" dirty="0" smtClean="0"/>
              <a:t> (Li, 2010)</a:t>
            </a:r>
            <a:endParaRPr lang="en-US" dirty="0"/>
          </a:p>
        </p:txBody>
      </p:sp>
    </p:spTree>
    <p:extLst>
      <p:ext uri="{BB962C8B-B14F-4D97-AF65-F5344CB8AC3E}">
        <p14:creationId xmlns:p14="http://schemas.microsoft.com/office/powerpoint/2010/main" xmlns="" val="4179589926"/>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Civic.thmx</Template>
  <TotalTime>373</TotalTime>
  <Words>939</Words>
  <Application>Microsoft Office PowerPoint</Application>
  <PresentationFormat>Presentazione su schermo (4:3)</PresentationFormat>
  <Paragraphs>84</Paragraphs>
  <Slides>18</Slides>
  <Notes>0</Notes>
  <HiddenSlides>0</HiddenSlides>
  <MMClips>0</MMClips>
  <ScaleCrop>false</ScaleCrop>
  <HeadingPairs>
    <vt:vector size="4" baseType="variant">
      <vt:variant>
        <vt:lpstr>Tema</vt:lpstr>
      </vt:variant>
      <vt:variant>
        <vt:i4>1</vt:i4>
      </vt:variant>
      <vt:variant>
        <vt:lpstr>Titoli diapositive</vt:lpstr>
      </vt:variant>
      <vt:variant>
        <vt:i4>18</vt:i4>
      </vt:variant>
    </vt:vector>
  </HeadingPairs>
  <TitlesOfParts>
    <vt:vector size="19" baseType="lpstr">
      <vt:lpstr>Civic</vt:lpstr>
      <vt:lpstr>Regional Partnerships in East Asia</vt:lpstr>
      <vt:lpstr>East Asia 1/2</vt:lpstr>
      <vt:lpstr>East Asia 2/2</vt:lpstr>
      <vt:lpstr>  Regional Integration  in East Asia </vt:lpstr>
      <vt:lpstr>Maritime Cooperation in East Asia:  an overview</vt:lpstr>
      <vt:lpstr>Towards an Asian Cauldron?</vt:lpstr>
      <vt:lpstr>Beyond Sovereignty? Maritime Power: Your rules or mines?</vt:lpstr>
      <vt:lpstr>Diapositiva 8</vt:lpstr>
      <vt:lpstr>China’s Maritime Strategy: the debate</vt:lpstr>
      <vt:lpstr>Main issues at stake: conflicts over EEZ</vt:lpstr>
      <vt:lpstr>The puzzle concerning military activities in EEZ in Asia</vt:lpstr>
      <vt:lpstr>Maritime Cooperation in East Asia</vt:lpstr>
      <vt:lpstr>Diapositiva 13</vt:lpstr>
      <vt:lpstr>The Belt and Road Initiative (OBOR)</vt:lpstr>
      <vt:lpstr>OBOR: Global reactions</vt:lpstr>
      <vt:lpstr>OBOR: Regional reactions</vt:lpstr>
      <vt:lpstr>Conclusion</vt:lpstr>
      <vt:lpstr>Diapositiva 18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Regional Partnership in East Asia</dc:title>
  <dc:creator>a</dc:creator>
  <cp:lastModifiedBy>user</cp:lastModifiedBy>
  <cp:revision>20</cp:revision>
  <dcterms:created xsi:type="dcterms:W3CDTF">2015-04-11T08:02:02Z</dcterms:created>
  <dcterms:modified xsi:type="dcterms:W3CDTF">2015-04-16T10:31:17Z</dcterms:modified>
</cp:coreProperties>
</file>